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5"/>
  </p:notesMasterIdLst>
  <p:sldIdLst>
    <p:sldId id="375" r:id="rId3"/>
    <p:sldId id="430" r:id="rId4"/>
    <p:sldId id="453" r:id="rId5"/>
    <p:sldId id="412" r:id="rId6"/>
    <p:sldId id="456" r:id="rId7"/>
    <p:sldId id="455" r:id="rId8"/>
    <p:sldId id="470" r:id="rId9"/>
    <p:sldId id="469" r:id="rId10"/>
    <p:sldId id="468" r:id="rId11"/>
    <p:sldId id="475" r:id="rId12"/>
    <p:sldId id="472" r:id="rId13"/>
    <p:sldId id="477" r:id="rId14"/>
    <p:sldId id="478" r:id="rId15"/>
    <p:sldId id="479" r:id="rId16"/>
    <p:sldId id="480" r:id="rId17"/>
    <p:sldId id="481" r:id="rId18"/>
    <p:sldId id="471" r:id="rId19"/>
    <p:sldId id="454" r:id="rId20"/>
    <p:sldId id="474" r:id="rId21"/>
    <p:sldId id="482" r:id="rId22"/>
    <p:sldId id="483" r:id="rId23"/>
    <p:sldId id="485" r:id="rId24"/>
    <p:sldId id="486" r:id="rId25"/>
    <p:sldId id="484" r:id="rId26"/>
    <p:sldId id="445" r:id="rId27"/>
    <p:sldId id="476" r:id="rId28"/>
    <p:sldId id="457" r:id="rId29"/>
    <p:sldId id="467" r:id="rId30"/>
    <p:sldId id="458" r:id="rId31"/>
    <p:sldId id="459" r:id="rId32"/>
    <p:sldId id="449" r:id="rId33"/>
    <p:sldId id="460" r:id="rId34"/>
    <p:sldId id="462" r:id="rId35"/>
    <p:sldId id="464" r:id="rId36"/>
    <p:sldId id="463" r:id="rId37"/>
    <p:sldId id="466" r:id="rId38"/>
    <p:sldId id="465" r:id="rId39"/>
    <p:sldId id="461" r:id="rId40"/>
    <p:sldId id="338" r:id="rId41"/>
    <p:sldId id="395" r:id="rId42"/>
    <p:sldId id="400" r:id="rId43"/>
    <p:sldId id="392" r:id="rId44"/>
    <p:sldId id="391" r:id="rId45"/>
    <p:sldId id="261" r:id="rId46"/>
    <p:sldId id="398" r:id="rId47"/>
    <p:sldId id="399" r:id="rId48"/>
    <p:sldId id="450" r:id="rId49"/>
    <p:sldId id="390" r:id="rId50"/>
    <p:sldId id="403" r:id="rId51"/>
    <p:sldId id="405" r:id="rId52"/>
    <p:sldId id="406" r:id="rId53"/>
    <p:sldId id="407" r:id="rId54"/>
    <p:sldId id="408" r:id="rId55"/>
    <p:sldId id="409" r:id="rId56"/>
    <p:sldId id="411" r:id="rId57"/>
    <p:sldId id="419" r:id="rId58"/>
    <p:sldId id="451" r:id="rId59"/>
    <p:sldId id="401" r:id="rId60"/>
    <p:sldId id="396" r:id="rId61"/>
    <p:sldId id="443" r:id="rId62"/>
    <p:sldId id="444" r:id="rId63"/>
    <p:sldId id="442" r:id="rId64"/>
    <p:sldId id="441" r:id="rId65"/>
    <p:sldId id="402" r:id="rId66"/>
    <p:sldId id="416" r:id="rId67"/>
    <p:sldId id="397" r:id="rId68"/>
    <p:sldId id="420" r:id="rId69"/>
    <p:sldId id="418" r:id="rId70"/>
    <p:sldId id="421" r:id="rId71"/>
    <p:sldId id="435" r:id="rId72"/>
    <p:sldId id="436" r:id="rId73"/>
    <p:sldId id="437" r:id="rId74"/>
    <p:sldId id="432" r:id="rId75"/>
    <p:sldId id="434" r:id="rId76"/>
    <p:sldId id="433" r:id="rId77"/>
    <p:sldId id="422" r:id="rId78"/>
    <p:sldId id="423" r:id="rId79"/>
    <p:sldId id="429" r:id="rId80"/>
    <p:sldId id="431" r:id="rId81"/>
    <p:sldId id="426" r:id="rId82"/>
    <p:sldId id="427" r:id="rId83"/>
    <p:sldId id="428"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60" autoAdjust="0"/>
    <p:restoredTop sz="94660"/>
  </p:normalViewPr>
  <p:slideViewPr>
    <p:cSldViewPr snapToGrid="0">
      <p:cViewPr varScale="1">
        <p:scale>
          <a:sx n="72" d="100"/>
          <a:sy n="72" d="100"/>
        </p:scale>
        <p:origin x="2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F4FF8-B17E-45DF-91B6-16409741F9D3}" type="datetimeFigureOut">
              <a:rPr lang="en-US" smtClean="0"/>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C43AC-2B9A-4084-8180-136029B401D8}" type="slidenum">
              <a:rPr lang="en-US" smtClean="0"/>
              <a:t>‹#›</a:t>
            </a:fld>
            <a:endParaRPr lang="en-US"/>
          </a:p>
        </p:txBody>
      </p:sp>
    </p:spTree>
    <p:extLst>
      <p:ext uri="{BB962C8B-B14F-4D97-AF65-F5344CB8AC3E}">
        <p14:creationId xmlns:p14="http://schemas.microsoft.com/office/powerpoint/2010/main" val="86105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57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938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08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398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392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4586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282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010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3856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9438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7460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6882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3442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2555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0401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1017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0001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318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3629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6944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8075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2576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0350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0287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777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7297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471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298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1501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6323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65155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47720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343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920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9003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437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0537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2102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C43AC-2B9A-4084-8180-136029B401D8}" type="slidenum">
              <a:rPr lang="en-US" smtClean="0"/>
              <a:t>44</a:t>
            </a:fld>
            <a:endParaRPr lang="en-US"/>
          </a:p>
        </p:txBody>
      </p:sp>
    </p:spTree>
    <p:extLst>
      <p:ext uri="{BB962C8B-B14F-4D97-AF65-F5344CB8AC3E}">
        <p14:creationId xmlns:p14="http://schemas.microsoft.com/office/powerpoint/2010/main" val="214857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7656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4824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303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ECE4-2D71-4997-910E-14F63FF13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6A425-5D83-461D-A7AA-EBD4F63C6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E4133-0F32-4CD6-9F03-7DE5BBD7E1F6}"/>
              </a:ext>
            </a:extLst>
          </p:cNvPr>
          <p:cNvSpPr>
            <a:spLocks noGrp="1"/>
          </p:cNvSpPr>
          <p:nvPr>
            <p:ph type="dt" sz="half" idx="10"/>
          </p:nvPr>
        </p:nvSpPr>
        <p:spPr/>
        <p:txBody>
          <a:bodyPr/>
          <a:lstStyle/>
          <a:p>
            <a:fld id="{0293064E-CAF0-4246-B8BC-2514CDB109B7}" type="datetimeFigureOut">
              <a:rPr lang="en-US" smtClean="0"/>
              <a:t>1/11/2024</a:t>
            </a:fld>
            <a:endParaRPr lang="en-US" dirty="0"/>
          </a:p>
        </p:txBody>
      </p:sp>
      <p:sp>
        <p:nvSpPr>
          <p:cNvPr id="5" name="Footer Placeholder 4">
            <a:extLst>
              <a:ext uri="{FF2B5EF4-FFF2-40B4-BE49-F238E27FC236}">
                <a16:creationId xmlns:a16="http://schemas.microsoft.com/office/drawing/2014/main" id="{8AEB948B-71BB-450B-934B-8279F7AE2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EA4596-103D-473A-B4EA-03549407D15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23615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518A-0950-4570-B4AD-07851BE77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9AE08-7D7B-4D6A-9449-20896BA33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7C255-AA47-4899-9D00-2D14066A31AF}"/>
              </a:ext>
            </a:extLst>
          </p:cNvPr>
          <p:cNvSpPr>
            <a:spLocks noGrp="1"/>
          </p:cNvSpPr>
          <p:nvPr>
            <p:ph type="dt" sz="half" idx="10"/>
          </p:nvPr>
        </p:nvSpPr>
        <p:spPr/>
        <p:txBody>
          <a:bodyPr/>
          <a:lstStyle/>
          <a:p>
            <a:fld id="{0293064E-CAF0-4246-B8BC-2514CDB109B7}" type="datetimeFigureOut">
              <a:rPr lang="en-US" smtClean="0"/>
              <a:t>1/11/2024</a:t>
            </a:fld>
            <a:endParaRPr lang="en-US" dirty="0"/>
          </a:p>
        </p:txBody>
      </p:sp>
      <p:sp>
        <p:nvSpPr>
          <p:cNvPr id="5" name="Footer Placeholder 4">
            <a:extLst>
              <a:ext uri="{FF2B5EF4-FFF2-40B4-BE49-F238E27FC236}">
                <a16:creationId xmlns:a16="http://schemas.microsoft.com/office/drawing/2014/main" id="{0A802C4A-0239-4CEE-980C-C76AC7793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4B1C03-69AE-43BF-8528-9058C811AD81}"/>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6522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9C1113-455F-4BDC-BE7E-E03D438F55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F3ADD-F03E-474A-AE6A-B2B5A18A4D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1CC8-9E70-44CB-B22C-991BBF931CD1}"/>
              </a:ext>
            </a:extLst>
          </p:cNvPr>
          <p:cNvSpPr>
            <a:spLocks noGrp="1"/>
          </p:cNvSpPr>
          <p:nvPr>
            <p:ph type="dt" sz="half" idx="10"/>
          </p:nvPr>
        </p:nvSpPr>
        <p:spPr/>
        <p:txBody>
          <a:bodyPr/>
          <a:lstStyle/>
          <a:p>
            <a:fld id="{0293064E-CAF0-4246-B8BC-2514CDB109B7}" type="datetimeFigureOut">
              <a:rPr lang="en-US" smtClean="0"/>
              <a:t>1/11/2024</a:t>
            </a:fld>
            <a:endParaRPr lang="en-US" dirty="0"/>
          </a:p>
        </p:txBody>
      </p:sp>
      <p:sp>
        <p:nvSpPr>
          <p:cNvPr id="5" name="Footer Placeholder 4">
            <a:extLst>
              <a:ext uri="{FF2B5EF4-FFF2-40B4-BE49-F238E27FC236}">
                <a16:creationId xmlns:a16="http://schemas.microsoft.com/office/drawing/2014/main" id="{124BC81A-C592-4309-9164-7F4FE0ACB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A0731C-8AA5-4762-97FC-26AB339279BF}"/>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94656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noFill/>
          <a:effectLst/>
        </p:spPr>
        <p:txBody>
          <a:bodyPr vert="horz" lIns="137160" tIns="137160" rIns="91409" bIns="137160" rtlCol="0" anchor="b" anchorCtr="0">
            <a:noAutofit/>
          </a:bodyPr>
          <a:lstStyle>
            <a:lvl1pPr>
              <a:defRPr lang="en-US" sz="4800" kern="0" dirty="0">
                <a:ln w="3175">
                  <a:noFill/>
                </a:ln>
                <a:gradFill flip="none" rotWithShape="1">
                  <a:gsLst>
                    <a:gs pos="4583">
                      <a:schemeClr val="tx1"/>
                    </a:gs>
                    <a:gs pos="100000">
                      <a:srgbClr val="FFFFFF"/>
                    </a:gs>
                  </a:gsLst>
                  <a:lin ang="5400000" scaled="0"/>
                  <a:tileRect/>
                </a:gradFill>
              </a:defRPr>
            </a:lvl1pPr>
          </a:lstStyle>
          <a:p>
            <a:pPr lvl="0"/>
            <a:r>
              <a:rPr lang="en-US" dirty="0"/>
              <a:t>Course 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21192706"/>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27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7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813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372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2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©2019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71612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CD1-DFD6-45E1-9BCC-C4AC0FF76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C18C-3733-4FC2-BF54-0F2632A1D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407-7D19-4C77-8F98-712203D27C0D}"/>
              </a:ext>
            </a:extLst>
          </p:cNvPr>
          <p:cNvSpPr>
            <a:spLocks noGrp="1"/>
          </p:cNvSpPr>
          <p:nvPr>
            <p:ph type="dt" sz="half" idx="10"/>
          </p:nvPr>
        </p:nvSpPr>
        <p:spPr/>
        <p:txBody>
          <a:bodyPr/>
          <a:lstStyle/>
          <a:p>
            <a:fld id="{0293064E-CAF0-4246-B8BC-2514CDB109B7}" type="datetimeFigureOut">
              <a:rPr lang="en-US" smtClean="0"/>
              <a:t>1/11/2024</a:t>
            </a:fld>
            <a:endParaRPr lang="en-US" dirty="0"/>
          </a:p>
        </p:txBody>
      </p:sp>
      <p:sp>
        <p:nvSpPr>
          <p:cNvPr id="5" name="Footer Placeholder 4">
            <a:extLst>
              <a:ext uri="{FF2B5EF4-FFF2-40B4-BE49-F238E27FC236}">
                <a16:creationId xmlns:a16="http://schemas.microsoft.com/office/drawing/2014/main" id="{15B28F32-0F3C-4B29-898E-8AF0DA63B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42975-A069-4DB5-B7D0-9F2FF591FCA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93704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87106943"/>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D87-9830-4447-9A42-E70DBB0CC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AC98E-45EF-45BA-976D-099EB8DA4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6A0C5-2664-4154-9CF3-A792DC121CFF}"/>
              </a:ext>
            </a:extLst>
          </p:cNvPr>
          <p:cNvSpPr>
            <a:spLocks noGrp="1"/>
          </p:cNvSpPr>
          <p:nvPr>
            <p:ph type="dt" sz="half" idx="10"/>
          </p:nvPr>
        </p:nvSpPr>
        <p:spPr/>
        <p:txBody>
          <a:bodyPr/>
          <a:lstStyle/>
          <a:p>
            <a:fld id="{6E4A31BF-7266-4BEB-918B-ADC21C630A6F}" type="datetimeFigureOut">
              <a:rPr lang="en-US" smtClean="0"/>
              <a:t>1/11/2024</a:t>
            </a:fld>
            <a:endParaRPr lang="en-US"/>
          </a:p>
        </p:txBody>
      </p:sp>
      <p:sp>
        <p:nvSpPr>
          <p:cNvPr id="5" name="Footer Placeholder 4">
            <a:extLst>
              <a:ext uri="{FF2B5EF4-FFF2-40B4-BE49-F238E27FC236}">
                <a16:creationId xmlns:a16="http://schemas.microsoft.com/office/drawing/2014/main" id="{303AC4A1-FBD2-4367-957A-935CAAE2C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64DFC-3150-4671-90C7-B0ED2580A242}"/>
              </a:ext>
            </a:extLst>
          </p:cNvPr>
          <p:cNvSpPr>
            <a:spLocks noGrp="1"/>
          </p:cNvSpPr>
          <p:nvPr>
            <p:ph type="sldNum" sz="quarter" idx="12"/>
          </p:nvPr>
        </p:nvSpPr>
        <p:spPr/>
        <p:txBody>
          <a:bodyPr/>
          <a:lstStyle/>
          <a:p>
            <a:fld id="{7B75037E-CA28-4CDA-B6A5-29C59D4F2894}" type="slidenum">
              <a:rPr lang="en-US" smtClean="0"/>
              <a:t>‹#›</a:t>
            </a:fld>
            <a:endParaRPr lang="en-US"/>
          </a:p>
        </p:txBody>
      </p:sp>
    </p:spTree>
    <p:extLst>
      <p:ext uri="{BB962C8B-B14F-4D97-AF65-F5344CB8AC3E}">
        <p14:creationId xmlns:p14="http://schemas.microsoft.com/office/powerpoint/2010/main" val="402866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1/11/2024</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133739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7C92-11A8-4C83-B068-88329CB35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D06FFF-0A30-40D0-B308-02E50BFC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3A7A29-9E45-4FE7-9200-E4A15EBCDE61}"/>
              </a:ext>
            </a:extLst>
          </p:cNvPr>
          <p:cNvSpPr>
            <a:spLocks noGrp="1"/>
          </p:cNvSpPr>
          <p:nvPr>
            <p:ph type="dt" sz="half" idx="10"/>
          </p:nvPr>
        </p:nvSpPr>
        <p:spPr/>
        <p:txBody>
          <a:bodyPr/>
          <a:lstStyle/>
          <a:p>
            <a:fld id="{0293064E-CAF0-4246-B8BC-2514CDB109B7}" type="datetimeFigureOut">
              <a:rPr lang="en-US" smtClean="0"/>
              <a:t>1/11/2024</a:t>
            </a:fld>
            <a:endParaRPr lang="en-US" dirty="0"/>
          </a:p>
        </p:txBody>
      </p:sp>
      <p:sp>
        <p:nvSpPr>
          <p:cNvPr id="5" name="Footer Placeholder 4">
            <a:extLst>
              <a:ext uri="{FF2B5EF4-FFF2-40B4-BE49-F238E27FC236}">
                <a16:creationId xmlns:a16="http://schemas.microsoft.com/office/drawing/2014/main" id="{AE198C67-F4A1-4A24-976C-9437ACC6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D4E57-C7BE-4643-B2F9-884F8812598B}"/>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52418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0E4-BB50-42F8-859E-D705AAE8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9649E-8B2A-4F8F-9067-0ABEE2E0BA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71610-9679-4408-983B-E9EB695E0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C83934-10D4-480A-AB71-4E452E5CE7CF}"/>
              </a:ext>
            </a:extLst>
          </p:cNvPr>
          <p:cNvSpPr>
            <a:spLocks noGrp="1"/>
          </p:cNvSpPr>
          <p:nvPr>
            <p:ph type="dt" sz="half" idx="10"/>
          </p:nvPr>
        </p:nvSpPr>
        <p:spPr/>
        <p:txBody>
          <a:bodyPr/>
          <a:lstStyle/>
          <a:p>
            <a:fld id="{0293064E-CAF0-4246-B8BC-2514CDB109B7}" type="datetimeFigureOut">
              <a:rPr lang="en-US" smtClean="0"/>
              <a:t>1/11/2024</a:t>
            </a:fld>
            <a:endParaRPr lang="en-US" dirty="0"/>
          </a:p>
        </p:txBody>
      </p:sp>
      <p:sp>
        <p:nvSpPr>
          <p:cNvPr id="6" name="Footer Placeholder 5">
            <a:extLst>
              <a:ext uri="{FF2B5EF4-FFF2-40B4-BE49-F238E27FC236}">
                <a16:creationId xmlns:a16="http://schemas.microsoft.com/office/drawing/2014/main" id="{2D32C962-6737-490F-A825-E3EAF9000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A8512-3C22-424D-8299-6A1A94D19227}"/>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97530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6DEA-3339-4E52-8FBC-0ECFC2BC95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E7DCD-F820-40FA-A98D-4BA6C04CB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4C5C25-1178-4748-8FD1-78B9AB5228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85259-6817-4A39-A430-877B85D79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6A821E-5F23-4176-AB48-19D7E965B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D64DB-060A-43C1-88F7-4AA176FB1D9D}"/>
              </a:ext>
            </a:extLst>
          </p:cNvPr>
          <p:cNvSpPr>
            <a:spLocks noGrp="1"/>
          </p:cNvSpPr>
          <p:nvPr>
            <p:ph type="dt" sz="half" idx="10"/>
          </p:nvPr>
        </p:nvSpPr>
        <p:spPr/>
        <p:txBody>
          <a:bodyPr/>
          <a:lstStyle/>
          <a:p>
            <a:fld id="{0293064E-CAF0-4246-B8BC-2514CDB109B7}" type="datetimeFigureOut">
              <a:rPr lang="en-US" smtClean="0"/>
              <a:t>1/11/2024</a:t>
            </a:fld>
            <a:endParaRPr lang="en-US" dirty="0"/>
          </a:p>
        </p:txBody>
      </p:sp>
      <p:sp>
        <p:nvSpPr>
          <p:cNvPr id="8" name="Footer Placeholder 7">
            <a:extLst>
              <a:ext uri="{FF2B5EF4-FFF2-40B4-BE49-F238E27FC236}">
                <a16:creationId xmlns:a16="http://schemas.microsoft.com/office/drawing/2014/main" id="{6BF63854-8256-46EB-8406-3D2D9EE7F1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195487-ED63-4C52-8309-A10C11116A92}"/>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8877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6DA-93F9-45B1-BC2C-AE257722D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1D26C-D338-4148-8915-1874BF701F70}"/>
              </a:ext>
            </a:extLst>
          </p:cNvPr>
          <p:cNvSpPr>
            <a:spLocks noGrp="1"/>
          </p:cNvSpPr>
          <p:nvPr>
            <p:ph type="dt" sz="half" idx="10"/>
          </p:nvPr>
        </p:nvSpPr>
        <p:spPr/>
        <p:txBody>
          <a:bodyPr/>
          <a:lstStyle/>
          <a:p>
            <a:fld id="{0293064E-CAF0-4246-B8BC-2514CDB109B7}" type="datetimeFigureOut">
              <a:rPr lang="en-US" smtClean="0"/>
              <a:t>1/11/2024</a:t>
            </a:fld>
            <a:endParaRPr lang="en-US" dirty="0"/>
          </a:p>
        </p:txBody>
      </p:sp>
      <p:sp>
        <p:nvSpPr>
          <p:cNvPr id="4" name="Footer Placeholder 3">
            <a:extLst>
              <a:ext uri="{FF2B5EF4-FFF2-40B4-BE49-F238E27FC236}">
                <a16:creationId xmlns:a16="http://schemas.microsoft.com/office/drawing/2014/main" id="{B68B5D62-6C49-44D4-B8B3-0FC776911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7680C1-7D03-45C7-8E4E-D5D4FB1DFA45}"/>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413948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D23C5-188C-4509-B246-B421F620DFD6}"/>
              </a:ext>
            </a:extLst>
          </p:cNvPr>
          <p:cNvSpPr>
            <a:spLocks noGrp="1"/>
          </p:cNvSpPr>
          <p:nvPr>
            <p:ph type="dt" sz="half" idx="10"/>
          </p:nvPr>
        </p:nvSpPr>
        <p:spPr/>
        <p:txBody>
          <a:bodyPr/>
          <a:lstStyle/>
          <a:p>
            <a:fld id="{0293064E-CAF0-4246-B8BC-2514CDB109B7}" type="datetimeFigureOut">
              <a:rPr lang="en-US" smtClean="0"/>
              <a:t>1/11/2024</a:t>
            </a:fld>
            <a:endParaRPr lang="en-US" dirty="0"/>
          </a:p>
        </p:txBody>
      </p:sp>
      <p:sp>
        <p:nvSpPr>
          <p:cNvPr id="3" name="Footer Placeholder 2">
            <a:extLst>
              <a:ext uri="{FF2B5EF4-FFF2-40B4-BE49-F238E27FC236}">
                <a16:creationId xmlns:a16="http://schemas.microsoft.com/office/drawing/2014/main" id="{86D6147E-F6D0-4308-AAAB-FFBD3014F8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626C55-BC74-47C7-9065-747CC104EF13}"/>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386420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C917-34FF-464D-A739-07C9522A2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A62EC-CDEF-404C-A263-E7691A35A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A1D06B-2608-4AB2-980B-323AB6B6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3749B2-75EE-4673-8F5F-63BE9FEAC5B2}"/>
              </a:ext>
            </a:extLst>
          </p:cNvPr>
          <p:cNvSpPr>
            <a:spLocks noGrp="1"/>
          </p:cNvSpPr>
          <p:nvPr>
            <p:ph type="dt" sz="half" idx="10"/>
          </p:nvPr>
        </p:nvSpPr>
        <p:spPr/>
        <p:txBody>
          <a:bodyPr/>
          <a:lstStyle/>
          <a:p>
            <a:fld id="{0293064E-CAF0-4246-B8BC-2514CDB109B7}" type="datetimeFigureOut">
              <a:rPr lang="en-US" smtClean="0"/>
              <a:t>1/11/2024</a:t>
            </a:fld>
            <a:endParaRPr lang="en-US" dirty="0"/>
          </a:p>
        </p:txBody>
      </p:sp>
      <p:sp>
        <p:nvSpPr>
          <p:cNvPr id="6" name="Footer Placeholder 5">
            <a:extLst>
              <a:ext uri="{FF2B5EF4-FFF2-40B4-BE49-F238E27FC236}">
                <a16:creationId xmlns:a16="http://schemas.microsoft.com/office/drawing/2014/main" id="{CF5EED86-20E1-4382-819C-27B8E8F75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D806B9-1C02-4EA6-BA68-2DB6B091FF6A}"/>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162101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21AD-0234-4395-953E-B8FD5A3C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3B0C7-7DA0-4CA0-8410-81A4F1AC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5DCA3A-5FBA-4ABF-9D1A-FD9577C3A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AA40E2-BF03-44F2-A28B-C349DB2CC5FB}"/>
              </a:ext>
            </a:extLst>
          </p:cNvPr>
          <p:cNvSpPr>
            <a:spLocks noGrp="1"/>
          </p:cNvSpPr>
          <p:nvPr>
            <p:ph type="dt" sz="half" idx="10"/>
          </p:nvPr>
        </p:nvSpPr>
        <p:spPr/>
        <p:txBody>
          <a:bodyPr/>
          <a:lstStyle/>
          <a:p>
            <a:fld id="{0293064E-CAF0-4246-B8BC-2514CDB109B7}" type="datetimeFigureOut">
              <a:rPr lang="en-US" smtClean="0"/>
              <a:t>1/11/2024</a:t>
            </a:fld>
            <a:endParaRPr lang="en-US" dirty="0"/>
          </a:p>
        </p:txBody>
      </p:sp>
      <p:sp>
        <p:nvSpPr>
          <p:cNvPr id="6" name="Footer Placeholder 5">
            <a:extLst>
              <a:ext uri="{FF2B5EF4-FFF2-40B4-BE49-F238E27FC236}">
                <a16:creationId xmlns:a16="http://schemas.microsoft.com/office/drawing/2014/main" id="{D2566096-7C87-45AA-969D-518DDD4A4B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D63A2-7E31-4C41-9216-B987D745C666}"/>
              </a:ext>
            </a:extLst>
          </p:cNvPr>
          <p:cNvSpPr>
            <a:spLocks noGrp="1"/>
          </p:cNvSpPr>
          <p:nvPr>
            <p:ph type="sldNum" sz="quarter" idx="12"/>
          </p:nvPr>
        </p:nvSpPr>
        <p:spPr/>
        <p:txBody>
          <a:bodyPr/>
          <a:lstStyle/>
          <a:p>
            <a:fld id="{ED84D140-DC80-4415-9465-D961D787618A}" type="slidenum">
              <a:rPr lang="en-US" smtClean="0"/>
              <a:t>‹#›</a:t>
            </a:fld>
            <a:endParaRPr lang="en-US" dirty="0"/>
          </a:p>
        </p:txBody>
      </p:sp>
    </p:spTree>
    <p:extLst>
      <p:ext uri="{BB962C8B-B14F-4D97-AF65-F5344CB8AC3E}">
        <p14:creationId xmlns:p14="http://schemas.microsoft.com/office/powerpoint/2010/main" val="277620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77739-B4DC-41F2-860B-983542342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283E0B-D61A-4401-B514-BFCFB938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E97D-DB87-431A-83CD-0E756E0DB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3064E-CAF0-4246-B8BC-2514CDB109B7}" type="datetimeFigureOut">
              <a:rPr lang="en-US" smtClean="0"/>
              <a:t>1/11/2024</a:t>
            </a:fld>
            <a:endParaRPr lang="en-US" dirty="0"/>
          </a:p>
        </p:txBody>
      </p:sp>
      <p:sp>
        <p:nvSpPr>
          <p:cNvPr id="5" name="Footer Placeholder 4">
            <a:extLst>
              <a:ext uri="{FF2B5EF4-FFF2-40B4-BE49-F238E27FC236}">
                <a16:creationId xmlns:a16="http://schemas.microsoft.com/office/drawing/2014/main" id="{5E37CC2C-6AB9-49EB-B410-DD3DE7297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0192665-E4E2-4193-B70C-546F02314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4D140-DC80-4415-9465-D961D787618A}" type="slidenum">
              <a:rPr lang="en-US" smtClean="0"/>
              <a:t>‹#›</a:t>
            </a:fld>
            <a:endParaRPr lang="en-US" dirty="0"/>
          </a:p>
        </p:txBody>
      </p:sp>
    </p:spTree>
    <p:extLst>
      <p:ext uri="{BB962C8B-B14F-4D97-AF65-F5344CB8AC3E}">
        <p14:creationId xmlns:p14="http://schemas.microsoft.com/office/powerpoint/2010/main" val="28339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466383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en.wikipedia.org/wiki/Chain_rule_(probabilit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Jensen%27s_inequality"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lilianweng.github.io/posts/2018-08-12-vae/"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2006.11239" TargetMode="External"/><Relationship Id="rId2" Type="http://schemas.openxmlformats.org/officeDocument/2006/relationships/hyperlink" Target="https://arxiv.org/abs/1503.03585" TargetMode="Externa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ilianweng.github.io/posts/2021-07-11-diffusion-model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arxiv.org/abs/1701.07875"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90.png"/></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Wasserstein_metric"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5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hyperlink" Target="https://arxiv.org/abs/1706.08500"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rxiv.org/abs/2010.02502"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hyperlink" Target="https://image-net.org/challenges/LSVRC/2014/"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10.png"/></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Fr%C3%A9chet_inception_distance"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70.png"/></Relationships>
</file>

<file path=ppt/slides/_rels/slide5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abs/1606.03498"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hyperlink" Target="https://arxiv.org/abs/1812.04948"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pdf/1411.1784.pdf"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hyperlink" Target="https://arxiv.org/pdf/1411.1784.pdf"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abs/1511.06434"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hyperlink" Target="https://arxiv.org/abs/1706.08500"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abs/1802.05957"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hyperlink" Target="mmds.org"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40.png"/></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hyperlink" Target="https://arxiv.org/abs/1711.07971" TargetMode="External"/><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hyperlink" Target="https://arxiv.org/abs/1805.08318"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1248955" y="273713"/>
            <a:ext cx="9601200" cy="2387600"/>
          </a:xfrm>
        </p:spPr>
        <p:txBody>
          <a:bodyPr>
            <a:normAutofit/>
          </a:bodyPr>
          <a:lstStyle/>
          <a:p>
            <a:r>
              <a:rPr lang="en-US" dirty="0">
                <a:latin typeface="+mn-lt"/>
              </a:rPr>
              <a:t>CSCI E-25</a:t>
            </a:r>
            <a:br>
              <a:rPr lang="en-US" dirty="0">
                <a:latin typeface="+mn-lt"/>
              </a:rPr>
            </a:br>
            <a:r>
              <a:rPr lang="en-US" dirty="0">
                <a:latin typeface="+mn-lt"/>
              </a:rPr>
              <a:t>Computer Vision</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477555" y="3946867"/>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93" y="4750441"/>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69F207C-EF37-41D2-8510-622FD323B072}"/>
              </a:ext>
            </a:extLst>
          </p:cNvPr>
          <p:cNvSpPr txBox="1">
            <a:spLocks/>
          </p:cNvSpPr>
          <p:nvPr/>
        </p:nvSpPr>
        <p:spPr>
          <a:xfrm>
            <a:off x="1382693" y="6306671"/>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Copyright 2022, 2023, 2024, Stephen F Elston. All rights reserved.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C37018-A4F9-4B1C-806D-0E7F64A950E8}"/>
              </a:ext>
            </a:extLst>
          </p:cNvPr>
          <p:cNvSpPr txBox="1"/>
          <p:nvPr/>
        </p:nvSpPr>
        <p:spPr>
          <a:xfrm>
            <a:off x="788724" y="2851645"/>
            <a:ext cx="110363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Generative Diffusion Models</a:t>
            </a:r>
          </a:p>
        </p:txBody>
      </p:sp>
    </p:spTree>
    <p:extLst>
      <p:ext uri="{BB962C8B-B14F-4D97-AF65-F5344CB8AC3E}">
        <p14:creationId xmlns:p14="http://schemas.microsoft.com/office/powerpoint/2010/main" val="22610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Theory and Evidence Lower Bound </a:t>
            </a:r>
          </a:p>
        </p:txBody>
      </p:sp>
    </p:spTree>
    <p:extLst>
      <p:ext uri="{BB962C8B-B14F-4D97-AF65-F5344CB8AC3E}">
        <p14:creationId xmlns:p14="http://schemas.microsoft.com/office/powerpoint/2010/main" val="177344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Image data has complex probability distributions     </a:t>
            </a:r>
          </a:p>
          <a:p>
            <a:r>
              <a:rPr lang="en-US" dirty="0"/>
              <a:t>Image generative models must approximate these complex distributions     </a:t>
            </a:r>
          </a:p>
          <a:p>
            <a:r>
              <a:rPr lang="en-US" dirty="0"/>
              <a:t>Finding exact representation of these distributions is an intractable problem      </a:t>
            </a:r>
          </a:p>
          <a:p>
            <a:r>
              <a:rPr lang="en-US" dirty="0"/>
              <a:t>We seek an approximate representation using variational theory  </a:t>
            </a:r>
          </a:p>
          <a:p>
            <a:r>
              <a:rPr lang="en-US" dirty="0"/>
              <a:t>This mathematical method is the basis for deriving VAEs and </a:t>
            </a:r>
            <a:r>
              <a:rPr lang="en-US"/>
              <a:t>generative diffusion models  </a:t>
            </a:r>
            <a:endParaRPr lang="en-US" dirty="0"/>
          </a:p>
        </p:txBody>
      </p:sp>
    </p:spTree>
    <p:extLst>
      <p:ext uri="{BB962C8B-B14F-4D97-AF65-F5344CB8AC3E}">
        <p14:creationId xmlns:p14="http://schemas.microsoft.com/office/powerpoint/2010/main" val="3109467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In principle, can compute </a:t>
                </a:r>
                <a:r>
                  <a:rPr lang="en-US" b="1" dirty="0"/>
                  <a:t>likelihood</a:t>
                </a:r>
                <a:r>
                  <a:rPr lang="en-US" dirty="0"/>
                  <a:t> as </a:t>
                </a:r>
                <a:r>
                  <a:rPr lang="en-US" b="1" dirty="0"/>
                  <a:t>marginal distribution</a:t>
                </a:r>
                <a:r>
                  <a:rPr lang="en-US" dirty="0"/>
                  <a:t> of the observable and unobservable variables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𝑑𝑧</m:t>
                          </m:r>
                        </m:e>
                      </m:nary>
                    </m:oMath>
                  </m:oMathPara>
                </a14:m>
                <a:endParaRPr lang="en-US" dirty="0"/>
              </a:p>
              <a:p>
                <a:r>
                  <a:rPr lang="en-US" dirty="0"/>
                  <a:t>For all but simple cases, </a:t>
                </a:r>
                <a:r>
                  <a:rPr lang="en-US" b="1" dirty="0"/>
                  <a:t>evaluating this integral is intractable!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349540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by optimizing the </a:t>
                </a:r>
                <a:r>
                  <a:rPr lang="en-US" b="1" dirty="0"/>
                  <a:t>evidence lower bound (ELBO)    </a:t>
                </a:r>
              </a:p>
              <a:p>
                <a:r>
                  <a:rPr lang="en-US" dirty="0"/>
                  <a:t>We start with a </a:t>
                </a:r>
                <a:r>
                  <a:rPr lang="en-US" b="1" dirty="0"/>
                  <a:t>joint distribution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dirty="0"/>
                  <a:t>, of observative variables, </a:t>
                </a:r>
                <a14:m>
                  <m:oMath xmlns:m="http://schemas.openxmlformats.org/officeDocument/2006/math">
                    <m:r>
                      <a:rPr lang="en-US" i="1">
                        <a:latin typeface="Cambria Math" panose="02040503050406030204" pitchFamily="18" charset="0"/>
                      </a:rPr>
                      <m:t>𝑥</m:t>
                    </m:r>
                  </m:oMath>
                </a14:m>
                <a:r>
                  <a:rPr lang="en-US" dirty="0"/>
                  <a:t>, and latent (unobservable) variables, </a:t>
                </a:r>
                <a14:m>
                  <m:oMath xmlns:m="http://schemas.openxmlformats.org/officeDocument/2006/math">
                    <m:r>
                      <a:rPr lang="en-US" i="1">
                        <a:latin typeface="Cambria Math" panose="02040503050406030204" pitchFamily="18" charset="0"/>
                      </a:rPr>
                      <m:t>𝑧</m:t>
                    </m:r>
                  </m:oMath>
                </a14:m>
                <a:endParaRPr lang="en-US" dirty="0"/>
              </a:p>
              <a:p>
                <a:r>
                  <a:rPr lang="en-US" dirty="0"/>
                  <a:t>We want the </a:t>
                </a:r>
                <a:r>
                  <a:rPr lang="en-US" b="1" dirty="0"/>
                  <a:t>likelihood of the observable variables</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p>
              <a:p>
                <a:r>
                  <a:rPr lang="en-US" dirty="0"/>
                  <a:t>Or, we can apply the </a:t>
                </a:r>
                <a:r>
                  <a:rPr lang="en-US" b="1" dirty="0">
                    <a:hlinkClick r:id="rId2"/>
                  </a:rPr>
                  <a:t>chain rule of probability </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 | </m:t>
                          </m:r>
                          <m:r>
                            <a:rPr lang="en-US" i="1">
                              <a:latin typeface="Cambria Math" panose="02040503050406030204" pitchFamily="18" charset="0"/>
                            </a:rPr>
                            <m:t>𝑧</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den>
                      </m:f>
                    </m:oMath>
                  </m:oMathPara>
                </a14:m>
                <a:endParaRPr lang="en-US" dirty="0"/>
              </a:p>
              <a:p>
                <a:r>
                  <a:rPr lang="en-US" dirty="0"/>
                  <a:t>But, to normalize the above relation we need to already know the ground-truth,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1766" r="-1391"/>
                </a:stretch>
              </a:blipFill>
            </p:spPr>
            <p:txBody>
              <a:bodyPr/>
              <a:lstStyle/>
              <a:p>
                <a:r>
                  <a:rPr lang="en-US">
                    <a:noFill/>
                  </a:rPr>
                  <a:t> </a:t>
                </a:r>
              </a:p>
            </p:txBody>
          </p:sp>
        </mc:Fallback>
      </mc:AlternateContent>
    </p:spTree>
    <p:extLst>
      <p:ext uri="{BB962C8B-B14F-4D97-AF65-F5344CB8AC3E}">
        <p14:creationId xmlns:p14="http://schemas.microsoft.com/office/powerpoint/2010/main" val="2803025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The </a:t>
                </a:r>
                <a:r>
                  <a:rPr lang="en-US" b="1" dirty="0"/>
                  <a:t>log likelihood</a:t>
                </a: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oMath>
                  </m:oMathPara>
                </a14:m>
                <a:endParaRPr lang="en-US" dirty="0"/>
              </a:p>
              <a:p>
                <a:r>
                  <a:rPr lang="en-US" dirty="0"/>
                  <a:t>Introduce a </a:t>
                </a:r>
                <a:r>
                  <a:rPr lang="en-US" b="1" dirty="0"/>
                  <a:t>learnable variational distribution</a:t>
                </a:r>
                <a:r>
                  <a:rPr lang="en-US" dirty="0"/>
                  <a:t> of the latent variables, </a:t>
                </a:r>
                <a14:m>
                  <m:oMath xmlns:m="http://schemas.openxmlformats.org/officeDocument/2006/math">
                    <m:r>
                      <a:rPr lang="en-US" i="1">
                        <a:latin typeface="Cambria Math" panose="02040503050406030204" pitchFamily="18" charset="0"/>
                      </a:rPr>
                      <m:t>𝑧</m:t>
                    </m:r>
                  </m:oMath>
                </a14:m>
                <a:r>
                  <a:rPr lang="en-US" dirty="0"/>
                  <a:t>, given the observables,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𝜑</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with parameters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𝑑𝑥</m:t>
                          </m:r>
                        </m:e>
                      </m:nary>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r="-174"/>
                </a:stretch>
              </a:blipFill>
            </p:spPr>
            <p:txBody>
              <a:bodyPr/>
              <a:lstStyle/>
              <a:p>
                <a:r>
                  <a:rPr lang="en-US">
                    <a:noFill/>
                  </a:rPr>
                  <a:t> </a:t>
                </a:r>
              </a:p>
            </p:txBody>
          </p:sp>
        </mc:Fallback>
      </mc:AlternateContent>
    </p:spTree>
    <p:extLst>
      <p:ext uri="{BB962C8B-B14F-4D97-AF65-F5344CB8AC3E}">
        <p14:creationId xmlns:p14="http://schemas.microsoft.com/office/powerpoint/2010/main" val="1499650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Recall that the expectation of a variable,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e>
                      <m:sub>
                        <m:r>
                          <a:rPr lang="en-US" i="1">
                            <a:latin typeface="Cambria Math" panose="02040503050406030204" pitchFamily="18" charset="0"/>
                          </a:rPr>
                          <m:t> </m:t>
                        </m:r>
                      </m:sub>
                    </m:sSub>
                  </m:oMath>
                </a14:m>
                <a:r>
                  <a:rPr lang="en-US" dirty="0"/>
                  <a:t>, with probability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written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m:oMathPara>
                </a14:m>
                <a:endParaRPr lang="en-US" dirty="0"/>
              </a:p>
              <a:p>
                <a:r>
                  <a:rPr lang="en-US" dirty="0"/>
                  <a:t>So</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2"/>
                <a:stretch>
                  <a:fillRect l="-1159" t="-1766"/>
                </a:stretch>
              </a:blipFill>
            </p:spPr>
            <p:txBody>
              <a:bodyPr/>
              <a:lstStyle/>
              <a:p>
                <a:r>
                  <a:rPr lang="en-US">
                    <a:noFill/>
                  </a:rPr>
                  <a:t> </a:t>
                </a:r>
              </a:p>
            </p:txBody>
          </p:sp>
        </mc:Fallback>
      </mc:AlternateContent>
    </p:spTree>
    <p:extLst>
      <p:ext uri="{BB962C8B-B14F-4D97-AF65-F5344CB8AC3E}">
        <p14:creationId xmlns:p14="http://schemas.microsoft.com/office/powerpoint/2010/main" val="4175594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Theory and the Evidence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lnSpcReduction="10000"/>
              </a:bodyPr>
              <a:lstStyle/>
              <a:p>
                <a:pPr marL="0" indent="0">
                  <a:buNone/>
                </a:pPr>
                <a:r>
                  <a:rPr lang="en-US" dirty="0"/>
                  <a:t>We can maximize likelihood of observable variables, </a:t>
                </a:r>
                <a14:m>
                  <m:oMath xmlns:m="http://schemas.openxmlformats.org/officeDocument/2006/math">
                    <m:r>
                      <a:rPr lang="en-US" b="0" i="1" smtClean="0">
                        <a:latin typeface="Cambria Math" panose="02040503050406030204" pitchFamily="18" charset="0"/>
                      </a:rPr>
                      <m:t>𝑥</m:t>
                    </m:r>
                  </m:oMath>
                </a14:m>
                <a:r>
                  <a:rPr lang="en-US" dirty="0"/>
                  <a:t>, by optimizing the </a:t>
                </a:r>
                <a:r>
                  <a:rPr lang="en-US" b="1" dirty="0"/>
                  <a:t>evidence lower bound (ELBO)    </a:t>
                </a:r>
              </a:p>
              <a:p>
                <a:r>
                  <a:rPr lang="en-US" dirty="0"/>
                  <a:t>So far we have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𝑙𝑜𝑔</m:t>
                      </m:r>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b="0" i="1" smtClean="0">
                              <a:latin typeface="Cambria Math" panose="02040503050406030204" pitchFamily="18" charset="0"/>
                            </a:rPr>
                            <m:t>𝑑𝑥</m:t>
                          </m:r>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 </m:t>
                          </m:r>
                        </m:e>
                      </m:func>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Apply </a:t>
                </a:r>
                <a:r>
                  <a:rPr lang="en-US" b="1" dirty="0">
                    <a:hlinkClick r:id="rId2"/>
                  </a:rPr>
                  <a:t>Jensen’s inequality </a:t>
                </a:r>
                <a:r>
                  <a:rPr lang="en-US" dirty="0"/>
                  <a:t>to find the ELBO </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b="0"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e>
                              </m:d>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The ELBO allows us to maximize the log likelihood by minimizing the variational distribution,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3"/>
                <a:stretch>
                  <a:fillRect l="-1159" t="-2428"/>
                </a:stretch>
              </a:blipFill>
            </p:spPr>
            <p:txBody>
              <a:bodyPr/>
              <a:lstStyle/>
              <a:p>
                <a:r>
                  <a:rPr lang="en-US">
                    <a:noFill/>
                  </a:rPr>
                  <a:t> </a:t>
                </a:r>
              </a:p>
            </p:txBody>
          </p:sp>
        </mc:Fallback>
      </mc:AlternateContent>
    </p:spTree>
    <p:extLst>
      <p:ext uri="{BB962C8B-B14F-4D97-AF65-F5344CB8AC3E}">
        <p14:creationId xmlns:p14="http://schemas.microsoft.com/office/powerpoint/2010/main" val="1435262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Autoencoders</a:t>
            </a:r>
          </a:p>
        </p:txBody>
      </p:sp>
    </p:spTree>
    <p:extLst>
      <p:ext uri="{BB962C8B-B14F-4D97-AF65-F5344CB8AC3E}">
        <p14:creationId xmlns:p14="http://schemas.microsoft.com/office/powerpoint/2010/main" val="719268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877186"/>
                <a:ext cx="10515600" cy="5911702"/>
              </a:xfrm>
            </p:spPr>
            <p:txBody>
              <a:bodyPr>
                <a:normAutofit fontScale="92500" lnSpcReduction="20000"/>
              </a:bodyPr>
              <a:lstStyle/>
              <a:p>
                <a:pPr marL="0" indent="0">
                  <a:buNone/>
                </a:pPr>
                <a:r>
                  <a:rPr lang="en-US" dirty="0"/>
                  <a:t>VAEs are a building block of diffusion models  </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r>
                  <a:rPr lang="en-US" dirty="0"/>
                  <a:t>Encoder,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i="1" smtClean="0">
                            <a:latin typeface="Cambria Math" panose="02040503050406030204" pitchFamily="18" charset="0"/>
                            <a:ea typeface="Cambria Math" panose="02040503050406030204" pitchFamily="18" charset="0"/>
                          </a:rPr>
                          <m:t>𝜑</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endParaRPr lang="en-US" dirty="0"/>
              </a:p>
              <a:p>
                <a:pPr lvl="1"/>
                <a:r>
                  <a:rPr lang="en-US" sz="2800" dirty="0"/>
                  <a:t>Encodes input image,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𝑥</m:t>
                    </m:r>
                  </m:oMath>
                </a14:m>
                <a:r>
                  <a:rPr lang="en-US" sz="2800" dirty="0"/>
                  <a:t>, to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a:t>
                </a:r>
              </a:p>
              <a:p>
                <a:pPr lvl="1"/>
                <a:r>
                  <a:rPr lang="en-US" sz="2800" dirty="0"/>
                  <a:t>Uses learned distribution </a:t>
                </a: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𝜑</m:t>
                        </m:r>
                      </m:sub>
                    </m:sSub>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oMath>
                </a14:m>
                <a:r>
                  <a:rPr lang="en-US" sz="2800" dirty="0"/>
                  <a:t> </a:t>
                </a:r>
              </a:p>
              <a:p>
                <a:r>
                  <a:rPr lang="en-US" dirty="0"/>
                  <a:t>Decoder,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with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t>
                </a:r>
              </a:p>
              <a:p>
                <a:pPr lvl="1"/>
                <a:r>
                  <a:rPr lang="en-US" sz="2800" dirty="0"/>
                  <a:t>Decodes embedding space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oMath>
                </a14:m>
                <a:r>
                  <a:rPr lang="en-US" sz="2800" dirty="0"/>
                  <a:t> to reconstructed image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r>
                  <a:rPr lang="en-US" sz="2800" dirty="0"/>
                  <a:t>  </a:t>
                </a:r>
              </a:p>
              <a:p>
                <a:pPr lvl="1"/>
                <a:r>
                  <a:rPr lang="en-US" sz="2800" dirty="0"/>
                  <a:t>Uses learned distribution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 </m:t>
                        </m:r>
                        <m:r>
                          <a:rPr lang="en-US" sz="2800" i="1">
                            <a:latin typeface="Cambria Math" panose="02040503050406030204" pitchFamily="18" charset="0"/>
                          </a:rPr>
                          <m:t>𝑧</m:t>
                        </m:r>
                      </m:e>
                    </m:d>
                  </m:oMath>
                </a14:m>
                <a:endParaRPr lang="en-US" sz="2800"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877186"/>
                <a:ext cx="10515600" cy="5911702"/>
              </a:xfrm>
              <a:blipFill>
                <a:blip r:embed="rId2"/>
                <a:stretch>
                  <a:fillRect l="-1043" t="-2577" b="-22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1648189" y="1204822"/>
            <a:ext cx="6039151" cy="2852748"/>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1414273" y="4125432"/>
            <a:ext cx="6857858" cy="369332"/>
          </a:xfrm>
          <a:prstGeom prst="rect">
            <a:avLst/>
          </a:prstGeom>
          <a:noFill/>
        </p:spPr>
        <p:txBody>
          <a:bodyPr wrap="square" rtlCol="0">
            <a:spAutoFit/>
          </a:bodyPr>
          <a:lstStyle/>
          <a:p>
            <a:pPr algn="ctr"/>
            <a:r>
              <a:rPr lang="en-US" dirty="0">
                <a:solidFill>
                  <a:srgbClr val="0563C1"/>
                </a:solidFill>
                <a:hlinkClick r:id="rId4"/>
              </a:rPr>
              <a:t>Image from Lilian Weng’s VAE blog post</a:t>
            </a:r>
            <a:r>
              <a:rPr lang="en-US" dirty="0">
                <a:hlinkClick r:id="rId4"/>
              </a:rPr>
              <a:t> </a:t>
            </a:r>
            <a:r>
              <a:rPr lang="en-US" b="1" dirty="0">
                <a:latin typeface="-apple-system"/>
                <a:hlinkClick r:id="rId4"/>
              </a:rPr>
              <a:t>From Autoencoder to Beta-VAE</a:t>
            </a:r>
            <a:endParaRPr lang="en-US" b="1" i="0" dirty="0">
              <a:effectLst/>
              <a:latin typeface="-apple-system"/>
            </a:endParaRPr>
          </a:p>
        </p:txBody>
      </p:sp>
    </p:spTree>
    <p:extLst>
      <p:ext uri="{BB962C8B-B14F-4D97-AF65-F5344CB8AC3E}">
        <p14:creationId xmlns:p14="http://schemas.microsoft.com/office/powerpoint/2010/main" val="3180151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7458740" cy="5911702"/>
              </a:xfrm>
            </p:spPr>
            <p:txBody>
              <a:bodyPr>
                <a:normAutofit/>
              </a:bodyPr>
              <a:lstStyle/>
              <a:p>
                <a:pPr marL="0" indent="0">
                  <a:buNone/>
                </a:pPr>
                <a:r>
                  <a:rPr lang="en-US" dirty="0"/>
                  <a:t>Formulate encoder and decoder in terms of probability distributions  </a:t>
                </a:r>
              </a:p>
              <a:p>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p>
              <a:p>
                <a:r>
                  <a:rPr lang="en-US" dirty="0"/>
                  <a:t>Start with the ELBO for the log likelihood</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Apply the chain rule of probability</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b="0" i="1" smtClean="0">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smtClean="0">
                                      <a:latin typeface="Cambria Math" panose="02040503050406030204" pitchFamily="18" charset="0"/>
                                    </a:rPr>
                                    <m:t>,</m:t>
                                  </m:r>
                                  <m:r>
                                    <a:rPr lang="en-US" sz="2400" i="1">
                                      <a:latin typeface="Cambria Math" panose="02040503050406030204" pitchFamily="18" charset="0"/>
                                    </a:rPr>
                                    <m:t>𝑧</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Sub>
                      <m:r>
                        <a:rPr lang="en-US" sz="2400" i="1">
                          <a:latin typeface="Cambria Math" panose="02040503050406030204" pitchFamily="18" charset="0"/>
                        </a:rPr>
                        <m:t>𝑙𝑜𝑔</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b="0" i="1" smtClean="0">
                                      <a:latin typeface="Cambria Math" panose="02040503050406030204" pitchFamily="18" charset="0"/>
                                    </a:rPr>
                                    <m:t> | </m:t>
                                  </m:r>
                                  <m:r>
                                    <a:rPr lang="en-US" sz="2400" i="1">
                                      <a:latin typeface="Cambria Math" panose="02040503050406030204" pitchFamily="18" charset="0"/>
                                    </a:rPr>
                                    <m:t>𝑧</m:t>
                                  </m:r>
                                </m:e>
                              </m:d>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𝜑</m:t>
                                  </m:r>
                                </m:sub>
                              </m:sSub>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e>
                      </m:d>
                    </m:oMath>
                  </m:oMathPara>
                </a14:m>
                <a:endParaRPr lang="en-US" sz="2400" dirty="0"/>
              </a:p>
              <a:p>
                <a:r>
                  <a:rPr lang="en-US" dirty="0"/>
                  <a:t>Expand the RHS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7458740" cy="5911702"/>
              </a:xfrm>
              <a:blipFill>
                <a:blip r:embed="rId2"/>
                <a:stretch>
                  <a:fillRect l="-1717" t="-175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3E51F5-D29B-7781-1C95-816B24B0F27B}"/>
              </a:ext>
            </a:extLst>
          </p:cNvPr>
          <p:cNvPicPr>
            <a:picLocks noChangeAspect="1"/>
          </p:cNvPicPr>
          <p:nvPr/>
        </p:nvPicPr>
        <p:blipFill>
          <a:blip r:embed="rId3"/>
          <a:stretch>
            <a:fillRect/>
          </a:stretch>
        </p:blipFill>
        <p:spPr>
          <a:xfrm>
            <a:off x="7612911" y="1478425"/>
            <a:ext cx="4444409" cy="2099431"/>
          </a:xfrm>
          <a:prstGeom prst="rect">
            <a:avLst/>
          </a:prstGeom>
        </p:spPr>
      </p:pic>
      <p:sp>
        <p:nvSpPr>
          <p:cNvPr id="6" name="TextBox 5">
            <a:extLst>
              <a:ext uri="{FF2B5EF4-FFF2-40B4-BE49-F238E27FC236}">
                <a16:creationId xmlns:a16="http://schemas.microsoft.com/office/drawing/2014/main" id="{BFF93452-0127-4C3A-19D7-37D2CB429FB2}"/>
              </a:ext>
            </a:extLst>
          </p:cNvPr>
          <p:cNvSpPr txBox="1"/>
          <p:nvPr/>
        </p:nvSpPr>
        <p:spPr>
          <a:xfrm>
            <a:off x="7713921" y="3577856"/>
            <a:ext cx="4343399" cy="369332"/>
          </a:xfrm>
          <a:prstGeom prst="rect">
            <a:avLst/>
          </a:prstGeom>
          <a:noFill/>
        </p:spPr>
        <p:txBody>
          <a:bodyPr wrap="square" rtlCol="0">
            <a:spAutoFit/>
          </a:bodyPr>
          <a:lstStyle/>
          <a:p>
            <a:pPr algn="ctr"/>
            <a:r>
              <a:rPr lang="en-US" dirty="0">
                <a:hlinkClick r:id="rId4"/>
              </a:rPr>
              <a:t>Image from Lilian Weng’s VAE blog post </a:t>
            </a:r>
            <a:endParaRPr lang="en-US" dirty="0"/>
          </a:p>
        </p:txBody>
      </p:sp>
    </p:spTree>
    <p:extLst>
      <p:ext uri="{BB962C8B-B14F-4D97-AF65-F5344CB8AC3E}">
        <p14:creationId xmlns:p14="http://schemas.microsoft.com/office/powerpoint/2010/main" val="3153662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733661"/>
          </a:xfrm>
        </p:spPr>
        <p:txBody>
          <a:bodyPr>
            <a:normAutofit/>
          </a:bodyPr>
          <a:lstStyle/>
          <a:p>
            <a:pPr marL="0" indent="0">
              <a:buNone/>
            </a:pPr>
            <a:r>
              <a:rPr lang="en-US" dirty="0"/>
              <a:t>Generative AI models are a hot topic presently         </a:t>
            </a:r>
          </a:p>
          <a:p>
            <a:r>
              <a:rPr lang="en-US" dirty="0"/>
              <a:t>Generative image models have a long history   </a:t>
            </a:r>
          </a:p>
          <a:p>
            <a:r>
              <a:rPr lang="en-US" b="1" dirty="0"/>
              <a:t>Generative Adversarial Network (GAN) </a:t>
            </a:r>
            <a:r>
              <a:rPr lang="en-US" dirty="0"/>
              <a:t>algorithm proposed by </a:t>
            </a:r>
            <a:r>
              <a:rPr lang="en-US" dirty="0">
                <a:hlinkClick r:id="rId2"/>
              </a:rPr>
              <a:t>Goodfellow, et.al. 2014  </a:t>
            </a:r>
            <a:endParaRPr lang="en-US" dirty="0"/>
          </a:p>
          <a:p>
            <a:r>
              <a:rPr lang="en-US" dirty="0"/>
              <a:t>Other contenders for generative image models include:  </a:t>
            </a:r>
          </a:p>
          <a:p>
            <a:pPr lvl="1"/>
            <a:r>
              <a:rPr lang="en-US" dirty="0"/>
              <a:t>Variational autoencoders   </a:t>
            </a:r>
          </a:p>
          <a:p>
            <a:pPr lvl="1"/>
            <a:r>
              <a:rPr lang="en-US" dirty="0"/>
              <a:t>Flow-based models    </a:t>
            </a:r>
          </a:p>
          <a:p>
            <a:pPr lvl="1"/>
            <a:r>
              <a:rPr lang="en-US" dirty="0"/>
              <a:t>Diffusion models    </a:t>
            </a:r>
          </a:p>
          <a:p>
            <a:r>
              <a:rPr lang="en-US" dirty="0"/>
              <a:t>More recently </a:t>
            </a:r>
            <a:r>
              <a:rPr lang="en-US" b="1" dirty="0"/>
              <a:t>generative diffusion models </a:t>
            </a:r>
            <a:r>
              <a:rPr lang="en-US" dirty="0"/>
              <a:t>have come to dominate generative image models        </a:t>
            </a:r>
          </a:p>
          <a:p>
            <a:endParaRPr lang="en-US" dirty="0"/>
          </a:p>
        </p:txBody>
      </p:sp>
    </p:spTree>
    <p:extLst>
      <p:ext uri="{BB962C8B-B14F-4D97-AF65-F5344CB8AC3E}">
        <p14:creationId xmlns:p14="http://schemas.microsoft.com/office/powerpoint/2010/main" val="1316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d>
                    </m:oMath>
                  </m:oMathPara>
                </a14:m>
                <a:endParaRPr lang="en-US" dirty="0"/>
              </a:p>
              <a:p>
                <a:r>
                  <a:rPr lang="en-US" dirty="0"/>
                  <a:t>Restate ELBO in terms of KL divergence   </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How can we interpret the above formulation?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oMath>
                </a14:m>
                <a:r>
                  <a:rPr lang="en-US" dirty="0"/>
                  <a:t> measures the log likelihood of reconstructing the input image, </a:t>
                </a:r>
                <a14:m>
                  <m:oMath xmlns:m="http://schemas.openxmlformats.org/officeDocument/2006/math">
                    <m:r>
                      <a:rPr lang="en-US" i="1">
                        <a:latin typeface="Cambria Math" panose="02040503050406030204" pitchFamily="18" charset="0"/>
                      </a:rPr>
                      <m:t>𝑥</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r>
                  <a:rPr lang="en-US" dirty="0"/>
                  <a:t> measures the divergence between the encoder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 and the prior belief or likelihood of the latent space,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oMath>
                </a14:m>
                <a:endParaRPr lang="en-US" dirty="0"/>
              </a:p>
              <a:p>
                <a:pPr lvl="1"/>
                <a:r>
                  <a:rPr lang="en-US" dirty="0"/>
                  <a:t>To maximize </a:t>
                </a:r>
                <a14:m>
                  <m:oMath xmlns:m="http://schemas.openxmlformats.org/officeDocument/2006/math">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oMath>
                </a14:m>
                <a:r>
                  <a:rPr lang="en-US" dirty="0"/>
                  <a:t> we must maximize the reconstruction likelihood and minimize the divergence with respect to the prior distribution of the latent space </a:t>
                </a:r>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b="-412"/>
                </a:stretch>
              </a:blipFill>
            </p:spPr>
            <p:txBody>
              <a:bodyPr/>
              <a:lstStyle/>
              <a:p>
                <a:r>
                  <a:rPr lang="en-US">
                    <a:noFill/>
                  </a:rPr>
                  <a:t> </a:t>
                </a:r>
              </a:p>
            </p:txBody>
          </p:sp>
        </mc:Fallback>
      </mc:AlternateContent>
    </p:spTree>
    <p:extLst>
      <p:ext uri="{BB962C8B-B14F-4D97-AF65-F5344CB8AC3E}">
        <p14:creationId xmlns:p14="http://schemas.microsoft.com/office/powerpoint/2010/main" val="1459869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r>
                  <a:rPr lang="en-US" dirty="0"/>
                  <a:t>Using Normal distributions gives an approximate form of the ELBO that can be Monte Carlo sampled over </a:t>
                </a:r>
                <a14:m>
                  <m:oMath xmlns:m="http://schemas.openxmlformats.org/officeDocument/2006/math">
                    <m:r>
                      <a:rPr lang="en-US" b="0" i="1" smtClean="0">
                        <a:latin typeface="Cambria Math" panose="02040503050406030204" pitchFamily="18" charset="0"/>
                      </a:rPr>
                      <m:t>𝐿</m:t>
                    </m:r>
                  </m:oMath>
                </a14:m>
                <a:r>
                  <a:rPr lang="en-US" dirty="0"/>
                  <a:t> latent variables,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𝐿</m:t>
                        </m:r>
                      </m:sup>
                    </m:sSubSup>
                  </m:oMath>
                </a14:m>
                <a:r>
                  <a:rPr lang="en-US" dirty="0"/>
                  <a:t> for each observation, </a:t>
                </a:r>
                <a14:m>
                  <m:oMath xmlns:m="http://schemas.openxmlformats.org/officeDocument/2006/math">
                    <m:r>
                      <a:rPr lang="en-US" b="0" i="1" smtClean="0">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1893071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Using Normal distributions gives an approximate form of the ELBO that can be Monte Carlo sampled over </a:t>
                </a:r>
                <a14:m>
                  <m:oMath xmlns:m="http://schemas.openxmlformats.org/officeDocument/2006/math">
                    <m:r>
                      <a:rPr lang="en-US" i="1">
                        <a:latin typeface="Cambria Math" panose="02040503050406030204" pitchFamily="18" charset="0"/>
                      </a:rPr>
                      <m:t>𝐿</m:t>
                    </m:r>
                  </m:oMath>
                </a14:m>
                <a:r>
                  <a:rPr lang="en-US" dirty="0"/>
                  <a:t> latent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e>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sSubSup>
                  </m:oMath>
                </a14:m>
                <a:r>
                  <a:rPr lang="en-US" dirty="0"/>
                  <a:t> for each observation, </a:t>
                </a:r>
                <a14:m>
                  <m:oMath xmlns:m="http://schemas.openxmlformats.org/officeDocument/2006/math">
                    <m:r>
                      <a:rPr lang="en-US" i="1">
                        <a:latin typeface="Cambria Math" panose="02040503050406030204" pitchFamily="18" charset="0"/>
                      </a:rPr>
                      <m:t>𝑥</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func>
                            <m:funcPr>
                              <m:ctrlPr>
                                <a:rPr lang="en-US" i="1" smtClean="0">
                                  <a:latin typeface="Cambria Math" panose="02040503050406030204" pitchFamily="18" charset="0"/>
                                </a:rPr>
                              </m:ctrlPr>
                            </m:funcPr>
                            <m:fName>
                              <m:r>
                                <a:rPr lang="en-US" b="0" i="1" smtClean="0">
                                  <a:latin typeface="Cambria Math" panose="02040503050406030204" pitchFamily="18" charset="0"/>
                                </a:rPr>
                                <m:t>𝑎𝑟𝑔</m:t>
                              </m:r>
                              <m:r>
                                <a:rPr lang="en-US" b="0" i="1"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e>
                          </m:func>
                        </m:e>
                        <m:sub>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r>
                                <a:rPr lang="en-US" i="1">
                                  <a:latin typeface="Cambria Math" panose="02040503050406030204" pitchFamily="18" charset="0"/>
                                </a:rPr>
                                <m:t>𝑎𝑟𝑔</m:t>
                              </m:r>
                              <m:r>
                                <a:rPr lang="en-US" i="1">
                                  <a:latin typeface="Cambria Math" panose="02040503050406030204" pitchFamily="18" charset="0"/>
                                </a:rPr>
                                <m:t> </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lim>
                              </m:limLow>
                            </m:fName>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𝐿</m:t>
                                  </m:r>
                                </m:sup>
                                <m:e>
                                  <m:r>
                                    <a:rPr lang="en-US" i="1">
                                      <a:latin typeface="Cambria Math" panose="02040503050406030204" pitchFamily="18" charset="0"/>
                                    </a:rPr>
                                    <m:t>𝑙𝑜𝑔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e>
                                  </m:d>
                                </m:e>
                              </m:nary>
                            </m:e>
                          </m:func>
                        </m:e>
                        <m:sub>
                          <m:r>
                            <a:rPr lang="en-US" i="1">
                              <a:latin typeface="Cambria Math" panose="02040503050406030204" pitchFamily="18" charset="0"/>
                            </a:rPr>
                            <m:t> </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m:oMathPara>
                </a14:m>
                <a:endParaRPr lang="en-US" dirty="0"/>
              </a:p>
              <a:p>
                <a:r>
                  <a:rPr lang="en-US" dirty="0"/>
                  <a:t>But the above relation is not differentiable over the observable space!</a:t>
                </a:r>
              </a:p>
              <a:p>
                <a:r>
                  <a:rPr lang="en-US" dirty="0"/>
                  <a:t>We need to apply a </a:t>
                </a:r>
                <a:r>
                  <a:rPr lang="en-US" b="1" dirty="0"/>
                  <a:t>reparameterization trick  </a:t>
                </a:r>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1062178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We need to apply a </a:t>
                </a:r>
                <a:r>
                  <a:rPr lang="en-US" b="1" dirty="0"/>
                  <a:t>reparameterization trick</a:t>
                </a:r>
                <a:r>
                  <a:rPr lang="en-US" dirty="0"/>
                  <a:t>, where the random variable is written as a deterministic function of a noise variable,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e>
                      </m:d>
                    </m:oMath>
                  </m:oMathPara>
                </a14:m>
                <a:endParaRPr lang="en-US" dirty="0"/>
              </a:p>
              <a:p>
                <a:r>
                  <a:rPr lang="en-US" dirty="0"/>
                  <a:t>Using the above, the sampling is from a standard Normal with the mean shifted and the variance scaled, making the optimization problem differentiable   </a:t>
                </a:r>
              </a:p>
              <a:p>
                <a:r>
                  <a:rPr lang="en-US" dirty="0"/>
                  <a:t>For the VAE we can extend the reparameterization to a multivariate form for the latent variables, </a:t>
                </a:r>
                <a14:m>
                  <m:oMath xmlns:m="http://schemas.openxmlformats.org/officeDocument/2006/math">
                    <m:r>
                      <a:rPr lang="en-US" b="0" i="1" smtClean="0">
                        <a:latin typeface="Cambria Math" panose="02040503050406030204" pitchFamily="18" charset="0"/>
                      </a:rPr>
                      <m:t>𝑧</m:t>
                    </m:r>
                  </m:oMath>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represents </a:t>
                </a:r>
                <a:r>
                  <a:rPr lang="en-US"/>
                  <a:t>element-wise multiplication   </a:t>
                </a:r>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3078439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388088" y="877186"/>
                <a:ext cx="11803912" cy="5911702"/>
              </a:xfrm>
            </p:spPr>
            <p:txBody>
              <a:bodyPr>
                <a:normAutofit/>
              </a:bodyPr>
              <a:lstStyle/>
              <a:p>
                <a:pPr marL="0" indent="0">
                  <a:buNone/>
                </a:pPr>
                <a:r>
                  <a:rPr lang="en-US" dirty="0"/>
                  <a:t>We seek to simultaneous learn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that maximize the likelihood of </a:t>
                </a:r>
                <a14:m>
                  <m:oMath xmlns:m="http://schemas.openxmlformats.org/officeDocument/2006/math">
                    <m:r>
                      <a:rPr lang="en-US" b="0" i="1" smtClean="0">
                        <a:latin typeface="Cambria Math" panose="02040503050406030204" pitchFamily="18" charset="0"/>
                      </a:rPr>
                      <m:t>𝑥</m:t>
                    </m:r>
                  </m:oMath>
                </a14:m>
                <a:r>
                  <a:rPr lang="en-US" dirty="0"/>
                  <a:t> </a:t>
                </a:r>
                <a:endParaRPr lang="en-US" sz="2400" dirty="0"/>
              </a:p>
              <a:p>
                <a:r>
                  <a:rPr lang="en-US" dirty="0"/>
                  <a:t>The ELBO is </a:t>
                </a:r>
                <a14:m>
                  <m:oMath xmlns:m="http://schemas.openxmlformats.org/officeDocument/2006/math">
                    <m:func>
                      <m:funcPr>
                        <m:ctrlPr>
                          <a:rPr lang="en-US" i="1">
                            <a:latin typeface="Cambria Math" panose="02040503050406030204" pitchFamily="18" charset="0"/>
                          </a:rPr>
                        </m:ctrlPr>
                      </m:funcPr>
                      <m:fName>
                        <m:r>
                          <m:rPr>
                            <m:sty m:val="p"/>
                          </m:rPr>
                          <a:rPr lang="en-US" smtClean="0">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e>
                        </m:d>
                      </m:e>
                    </m:fun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sub>
                    </m:sSub>
                    <m:r>
                      <a:rPr lang="en-US" i="1">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𝑧</m:t>
                            </m:r>
                          </m:e>
                        </m:d>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a:p>
                <a:r>
                  <a:rPr lang="en-US" dirty="0"/>
                  <a:t>What choice of distributions should we use for the above?</a:t>
                </a:r>
              </a:p>
              <a:p>
                <a:r>
                  <a:rPr lang="en-US" dirty="0"/>
                  <a:t>A tractable choice is to use multivariate Normal distributions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𝜑</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 </m:t>
                                  </m:r>
                                </m:sub>
                              </m:sSub>
                            </m:e>
                          </m:d>
                          <m:r>
                            <a:rPr lang="en-US" b="0" i="1" smtClean="0">
                              <a:latin typeface="Cambria Math" panose="02040503050406030204" pitchFamily="18" charset="0"/>
                            </a:rPr>
                            <m:t>𝐼</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;0, </m:t>
                          </m:r>
                          <m:r>
                            <a:rPr lang="en-US" b="0" i="1" smtClean="0">
                              <a:latin typeface="Cambria Math" panose="02040503050406030204" pitchFamily="18" charset="0"/>
                            </a:rPr>
                            <m:t>𝐼</m:t>
                          </m:r>
                        </m:e>
                      </m:d>
                    </m:oMath>
                  </m:oMathPara>
                </a14:m>
                <a:endParaRPr lang="en-US" b="0" i="1" dirty="0">
                  <a:latin typeface="Cambria Math" panose="020405030504060302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𝜑</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e>
                    </m:d>
                  </m:oMath>
                </a14:m>
                <a:endParaRPr lang="en-US" dirty="0"/>
              </a:p>
            </p:txBody>
          </p:sp>
        </mc:Choice>
        <mc:Fallback>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388088" y="877186"/>
                <a:ext cx="11803912" cy="5911702"/>
              </a:xfrm>
              <a:blipFill>
                <a:blip r:embed="rId2"/>
                <a:stretch>
                  <a:fillRect l="-1085" t="-1753" r="-1343"/>
                </a:stretch>
              </a:blipFill>
            </p:spPr>
            <p:txBody>
              <a:bodyPr/>
              <a:lstStyle/>
              <a:p>
                <a:r>
                  <a:rPr lang="en-US">
                    <a:noFill/>
                  </a:rPr>
                  <a:t> </a:t>
                </a:r>
              </a:p>
            </p:txBody>
          </p:sp>
        </mc:Fallback>
      </mc:AlternateContent>
    </p:spTree>
    <p:extLst>
      <p:ext uri="{BB962C8B-B14F-4D97-AF65-F5344CB8AC3E}">
        <p14:creationId xmlns:p14="http://schemas.microsoft.com/office/powerpoint/2010/main" val="3841395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Forward and Reverse Diffusion Processes</a:t>
            </a:r>
          </a:p>
        </p:txBody>
      </p:sp>
    </p:spTree>
    <p:extLst>
      <p:ext uri="{BB962C8B-B14F-4D97-AF65-F5344CB8AC3E}">
        <p14:creationId xmlns:p14="http://schemas.microsoft.com/office/powerpoint/2010/main" val="3065438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8"/>
                <a:ext cx="10515600" cy="5522207"/>
              </a:xfrm>
            </p:spPr>
            <p:txBody>
              <a:bodyPr>
                <a:normAutofit fontScale="92500"/>
              </a:bodyPr>
              <a:lstStyle/>
              <a:p>
                <a:pPr marL="0" indent="0">
                  <a:buNone/>
                </a:pPr>
                <a:r>
                  <a:rPr lang="en-US" dirty="0"/>
                  <a:t>Generative diffusion models use a forward and reverse diffusion process    </a:t>
                </a:r>
              </a:p>
              <a:p>
                <a:r>
                  <a:rPr lang="en-US" dirty="0"/>
                  <a:t>The </a:t>
                </a:r>
                <a:r>
                  <a:rPr lang="en-US" b="1" dirty="0"/>
                  <a:t>forward diffusion process</a:t>
                </a:r>
                <a:r>
                  <a:rPr lang="en-US" dirty="0"/>
                  <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is modeled as a Markov chain     </a:t>
                </a:r>
              </a:p>
              <a:p>
                <a:r>
                  <a:rPr lang="en-US" dirty="0"/>
                  <a:t>The initial state,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oMath>
                </a14:m>
                <a:r>
                  <a:rPr lang="en-US" dirty="0"/>
                  <a:t>, is an image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oMath>
                </a14:m>
                <a:r>
                  <a:rPr lang="en-US" dirty="0"/>
                  <a:t> are a series of </a:t>
                </a:r>
                <a:r>
                  <a:rPr lang="en-US" b="1" dirty="0"/>
                  <a:t>latent variables</a:t>
                </a:r>
              </a:p>
              <a:p>
                <a:pPr lvl="1"/>
                <a:r>
                  <a:rPr lang="en-US" dirty="0"/>
                  <a:t>Latent variables are images with increasing noise at each step </a:t>
                </a:r>
              </a:p>
              <a:p>
                <a:pPr lvl="1"/>
                <a:r>
                  <a:rPr lang="en-US" dirty="0"/>
                  <a:t>The latent variables are </a:t>
                </a:r>
                <a:r>
                  <a:rPr lang="en-US" b="1" dirty="0"/>
                  <a:t>not observable</a:t>
                </a:r>
                <a:r>
                  <a:rPr lang="en-US" dirty="0"/>
                  <a:t>    </a:t>
                </a:r>
              </a:p>
              <a:p>
                <a:pPr lvl="1"/>
                <a:r>
                  <a:rPr lang="en-US" dirty="0"/>
                  <a:t>We must estimate these variables </a:t>
                </a:r>
              </a:p>
              <a:p>
                <a:r>
                  <a:rPr lang="en-US" dirty="0"/>
                  <a:t>The </a:t>
                </a:r>
                <a:r>
                  <a:rPr lang="en-US" b="1" dirty="0"/>
                  <a:t>reverse diffusion process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oMath>
                </a14:m>
                <a:r>
                  <a:rPr lang="en-US" dirty="0"/>
                  <a:t>, learns parameters to match the forward process </a:t>
                </a:r>
              </a:p>
              <a:p>
                <a:pPr lvl="1"/>
                <a:r>
                  <a:rPr lang="en-US" dirty="0"/>
                  <a:t>Generates images from a noise image       </a:t>
                </a:r>
              </a:p>
              <a:p>
                <a:r>
                  <a:rPr lang="en-US" dirty="0"/>
                  <a:t>Introduced by </a:t>
                </a:r>
                <a:r>
                  <a:rPr lang="en-US" dirty="0" err="1">
                    <a:hlinkClick r:id="rId2"/>
                  </a:rPr>
                  <a:t>Sohl</a:t>
                </a:r>
                <a:r>
                  <a:rPr lang="en-US" dirty="0">
                    <a:hlinkClick r:id="rId2"/>
                  </a:rPr>
                  <a:t>-Dickstein, et. al., 2015 </a:t>
                </a:r>
                <a:r>
                  <a:rPr lang="en-US" dirty="0"/>
                  <a:t>and </a:t>
                </a:r>
                <a:r>
                  <a:rPr lang="en-US" dirty="0">
                    <a:hlinkClick r:id="rId3"/>
                  </a:rPr>
                  <a:t>Ho, Jain and </a:t>
                </a:r>
                <a:r>
                  <a:rPr lang="en-US" dirty="0" err="1">
                    <a:hlinkClick r:id="rId3"/>
                  </a:rPr>
                  <a:t>Abbeel</a:t>
                </a:r>
                <a:r>
                  <a:rPr lang="en-US" dirty="0">
                    <a:hlinkClick r:id="rId3"/>
                  </a:rPr>
                  <a:t>, 2020</a:t>
                </a: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124338"/>
                <a:ext cx="10515600" cy="5522207"/>
              </a:xfrm>
              <a:blipFill>
                <a:blip r:embed="rId4"/>
                <a:stretch>
                  <a:fillRect l="-1043" t="-1656" r="-1565"/>
                </a:stretch>
              </a:blipFill>
            </p:spPr>
            <p:txBody>
              <a:bodyPr/>
              <a:lstStyle/>
              <a:p>
                <a:r>
                  <a:rPr lang="en-US">
                    <a:noFill/>
                  </a:rPr>
                  <a:t> </a:t>
                </a:r>
              </a:p>
            </p:txBody>
          </p:sp>
        </mc:Fallback>
      </mc:AlternateContent>
    </p:spTree>
    <p:extLst>
      <p:ext uri="{BB962C8B-B14F-4D97-AF65-F5344CB8AC3E}">
        <p14:creationId xmlns:p14="http://schemas.microsoft.com/office/powerpoint/2010/main" val="1002627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2546987"/>
              </a:xfrm>
            </p:spPr>
            <p:txBody>
              <a:bodyPr>
                <a:normAutofit/>
              </a:bodyPr>
              <a:lstStyle/>
              <a:p>
                <a:pPr marL="0" indent="0">
                  <a:buNone/>
                </a:pPr>
                <a:r>
                  <a:rPr lang="en-US" dirty="0"/>
                  <a:t>Generative diffusion models use a forward and reverse diffusion process    </a:t>
                </a:r>
              </a:p>
              <a:p>
                <a:r>
                  <a:rPr lang="en-US" dirty="0"/>
                  <a:t>The forward diffusion process,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Markov chain    </a:t>
                </a:r>
              </a:p>
              <a:p>
                <a:r>
                  <a:rPr lang="en-US" dirty="0"/>
                  <a:t>The </a:t>
                </a:r>
                <a:r>
                  <a:rPr lang="en-US" b="1" dirty="0"/>
                  <a:t>reverse diffusion Markov process</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2546987"/>
              </a:xfrm>
              <a:blipFill>
                <a:blip r:embed="rId2"/>
                <a:stretch>
                  <a:fillRect l="-1159" t="-38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FA58387-D573-B03D-3501-771D0216CE2C}"/>
              </a:ext>
            </a:extLst>
          </p:cNvPr>
          <p:cNvPicPr>
            <a:picLocks noChangeAspect="1"/>
          </p:cNvPicPr>
          <p:nvPr/>
        </p:nvPicPr>
        <p:blipFill>
          <a:blip r:embed="rId3"/>
          <a:stretch>
            <a:fillRect/>
          </a:stretch>
        </p:blipFill>
        <p:spPr>
          <a:xfrm>
            <a:off x="1685215" y="3877776"/>
            <a:ext cx="9051954" cy="192309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55550C-77DB-C869-33BA-9B56AEB5C688}"/>
                  </a:ext>
                </a:extLst>
              </p:cNvPr>
              <p:cNvSpPr txBox="1"/>
              <p:nvPr/>
            </p:nvSpPr>
            <p:spPr>
              <a:xfrm>
                <a:off x="789300" y="5800869"/>
                <a:ext cx="2825911" cy="523220"/>
              </a:xfrm>
              <a:prstGeom prst="rect">
                <a:avLst/>
              </a:prstGeom>
              <a:noFill/>
            </p:spPr>
            <p:txBody>
              <a:bodyPr wrap="square" rtlCol="0">
                <a:spAutoFit/>
              </a:bodyPr>
              <a:lstStyle/>
              <a:p>
                <a:r>
                  <a:rPr lang="en-US" sz="2800" dirty="0"/>
                  <a:t>Noise 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oMath>
                </a14:m>
                <a:endParaRPr lang="en-US" sz="2800" dirty="0"/>
              </a:p>
            </p:txBody>
          </p:sp>
        </mc:Choice>
        <mc:Fallback xmlns="">
          <p:sp>
            <p:nvSpPr>
              <p:cNvPr id="6" name="TextBox 5">
                <a:extLst>
                  <a:ext uri="{FF2B5EF4-FFF2-40B4-BE49-F238E27FC236}">
                    <a16:creationId xmlns:a16="http://schemas.microsoft.com/office/drawing/2014/main" id="{2D55550C-77DB-C869-33BA-9B56AEB5C688}"/>
                  </a:ext>
                </a:extLst>
              </p:cNvPr>
              <p:cNvSpPr txBox="1">
                <a:spLocks noRot="1" noChangeAspect="1" noMove="1" noResize="1" noEditPoints="1" noAdjustHandles="1" noChangeArrowheads="1" noChangeShapeType="1" noTextEdit="1"/>
              </p:cNvSpPr>
              <p:nvPr/>
            </p:nvSpPr>
            <p:spPr>
              <a:xfrm>
                <a:off x="789300" y="5800869"/>
                <a:ext cx="2825911" cy="523220"/>
              </a:xfrm>
              <a:prstGeom prst="rect">
                <a:avLst/>
              </a:prstGeom>
              <a:blipFill>
                <a:blip r:embed="rId4"/>
                <a:stretch>
                  <a:fillRect l="-4310" t="-11765" b="-3411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6E0FA6E-9071-3502-32D4-3DFA1B3F41A4}"/>
              </a:ext>
            </a:extLst>
          </p:cNvPr>
          <p:cNvCxnSpPr/>
          <p:nvPr/>
        </p:nvCxnSpPr>
        <p:spPr>
          <a:xfrm flipV="1">
            <a:off x="1779063" y="5219370"/>
            <a:ext cx="698361" cy="5814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C45352-2CE4-1F47-473C-308E21059C3B}"/>
                  </a:ext>
                </a:extLst>
              </p:cNvPr>
              <p:cNvSpPr txBox="1"/>
              <p:nvPr/>
            </p:nvSpPr>
            <p:spPr>
              <a:xfrm>
                <a:off x="10052344" y="5874755"/>
                <a:ext cx="1962024" cy="523220"/>
              </a:xfrm>
              <a:prstGeom prst="rect">
                <a:avLst/>
              </a:prstGeom>
              <a:noFill/>
            </p:spPr>
            <p:txBody>
              <a:bodyPr wrap="square" rtlCol="0">
                <a:spAutoFit/>
              </a:bodyPr>
              <a:lstStyle/>
              <a:p>
                <a:r>
                  <a:rPr lang="en-US" sz="2800" dirty="0"/>
                  <a:t>Image</a:t>
                </a:r>
                <a14:m>
                  <m:oMath xmlns:m="http://schemas.openxmlformats.org/officeDocument/2006/math">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oMath>
                </a14:m>
                <a:endParaRPr lang="en-US" sz="2800" dirty="0"/>
              </a:p>
            </p:txBody>
          </p:sp>
        </mc:Choice>
        <mc:Fallback xmlns="">
          <p:sp>
            <p:nvSpPr>
              <p:cNvPr id="9" name="TextBox 8">
                <a:extLst>
                  <a:ext uri="{FF2B5EF4-FFF2-40B4-BE49-F238E27FC236}">
                    <a16:creationId xmlns:a16="http://schemas.microsoft.com/office/drawing/2014/main" id="{E9C45352-2CE4-1F47-473C-308E21059C3B}"/>
                  </a:ext>
                </a:extLst>
              </p:cNvPr>
              <p:cNvSpPr txBox="1">
                <a:spLocks noRot="1" noChangeAspect="1" noMove="1" noResize="1" noEditPoints="1" noAdjustHandles="1" noChangeArrowheads="1" noChangeShapeType="1" noTextEdit="1"/>
              </p:cNvSpPr>
              <p:nvPr/>
            </p:nvSpPr>
            <p:spPr>
              <a:xfrm>
                <a:off x="10052344" y="5874755"/>
                <a:ext cx="1962024" cy="523220"/>
              </a:xfrm>
              <a:prstGeom prst="rect">
                <a:avLst/>
              </a:prstGeom>
              <a:blipFill>
                <a:blip r:embed="rId5"/>
                <a:stretch>
                  <a:fillRect l="-6211" t="-11628" b="-3255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F80F55B-BE0D-E796-008C-43B8CBBC8EB0}"/>
              </a:ext>
            </a:extLst>
          </p:cNvPr>
          <p:cNvCxnSpPr>
            <a:cxnSpLocks/>
            <a:stCxn id="9" idx="0"/>
          </p:cNvCxnSpPr>
          <p:nvPr/>
        </p:nvCxnSpPr>
        <p:spPr>
          <a:xfrm flipH="1" flipV="1">
            <a:off x="10412561" y="5303451"/>
            <a:ext cx="620795" cy="571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46F831-B6A6-63BD-8E14-DCCF389D66B9}"/>
              </a:ext>
            </a:extLst>
          </p:cNvPr>
          <p:cNvCxnSpPr>
            <a:cxnSpLocks/>
          </p:cNvCxnSpPr>
          <p:nvPr/>
        </p:nvCxnSpPr>
        <p:spPr>
          <a:xfrm flipH="1">
            <a:off x="5989017" y="3379041"/>
            <a:ext cx="1132403" cy="4987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DEC24E-84D6-F277-6242-326471F5DFD2}"/>
              </a:ext>
            </a:extLst>
          </p:cNvPr>
          <p:cNvSpPr/>
          <p:nvPr/>
        </p:nvSpPr>
        <p:spPr>
          <a:xfrm>
            <a:off x="5209279" y="4900218"/>
            <a:ext cx="1436914" cy="403233"/>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61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434046"/>
              </a:xfrm>
            </p:spPr>
            <p:txBody>
              <a:bodyPr>
                <a:normAutofit/>
              </a:bodyPr>
              <a:lstStyle/>
              <a:p>
                <a:pPr marL="0" indent="0">
                  <a:buNone/>
                </a:pPr>
                <a:r>
                  <a:rPr lang="en-US" dirty="0"/>
                  <a:t>Generative diffusion models use a forward and reverse diffusion process    </a:t>
                </a:r>
              </a:p>
              <a:p>
                <a:r>
                  <a:rPr lang="en-US" dirty="0"/>
                  <a:t>The forward diffusion process, </a:t>
                </a:r>
                <a14:m>
                  <m:oMath xmlns:m="http://schemas.openxmlformats.org/officeDocument/2006/math">
                    <m:r>
                      <a:rPr lang="en-US" b="0" i="1" smtClean="0">
                        <a:solidFill>
                          <a:srgbClr val="C00000"/>
                        </a:solidFill>
                        <a:latin typeface="Cambria Math" panose="02040503050406030204" pitchFamily="18" charset="0"/>
                      </a:rPr>
                      <m:t>𝑞</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𝑇</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0</m:t>
                            </m:r>
                          </m:sub>
                        </m:sSub>
                      </m:e>
                    </m:d>
                  </m:oMath>
                </a14:m>
                <a:r>
                  <a:rPr lang="en-US" dirty="0"/>
                  <a:t>, is modeled as a Markov chain    </a:t>
                </a:r>
              </a:p>
              <a:p>
                <a:r>
                  <a:rPr lang="en-US" dirty="0"/>
                  <a:t>At each step, the forward diffusion process adds a small amount of Gaussian noise to the image at each step      </a:t>
                </a:r>
              </a:p>
              <a:p>
                <a:r>
                  <a:rPr lang="en-US" dirty="0"/>
                  <a:t>The diffusion process continues through many small steps      </a:t>
                </a:r>
              </a:p>
              <a:p>
                <a:r>
                  <a:rPr lang="en-US" dirty="0"/>
                  <a:t>At termination of the diffusion process, the image is random noise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434046"/>
              </a:xfrm>
              <a:blipFill>
                <a:blip r:embed="rId2"/>
                <a:stretch>
                  <a:fillRect l="-1159" t="-1794"/>
                </a:stretch>
              </a:blipFill>
            </p:spPr>
            <p:txBody>
              <a:bodyPr/>
              <a:lstStyle/>
              <a:p>
                <a:r>
                  <a:rPr lang="en-US">
                    <a:noFill/>
                  </a:rPr>
                  <a:t> </a:t>
                </a:r>
              </a:p>
            </p:txBody>
          </p:sp>
        </mc:Fallback>
      </mc:AlternateContent>
    </p:spTree>
    <p:extLst>
      <p:ext uri="{BB962C8B-B14F-4D97-AF65-F5344CB8AC3E}">
        <p14:creationId xmlns:p14="http://schemas.microsoft.com/office/powerpoint/2010/main" val="1654225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a:t>
                </a:r>
                <a:r>
                  <a:rPr lang="en-US" b="1" dirty="0"/>
                  <a:t>reverse Markov diffusion process</a:t>
                </a:r>
                <a:r>
                  <a:rPr lang="en-US" dirty="0"/>
                  <a:t>,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𝑇</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e>
                      </m:nary>
                    </m:oMath>
                  </m:oMathPara>
                </a14:m>
                <a:endParaRPr lang="en-US" dirty="0"/>
              </a:p>
              <a:p>
                <a:pPr marL="0" indent="0">
                  <a:buNone/>
                </a:pPr>
                <a:r>
                  <a:rPr lang="en-US" dirty="0"/>
                  <a:t>With,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159" t="-3154"/>
                </a:stretch>
              </a:blipFill>
            </p:spPr>
            <p:txBody>
              <a:bodyPr/>
              <a:lstStyle/>
              <a:p>
                <a:r>
                  <a:rPr lang="en-US">
                    <a:noFill/>
                  </a:rPr>
                  <a:t> </a:t>
                </a:r>
              </a:p>
            </p:txBody>
          </p:sp>
        </mc:Fallback>
      </mc:AlternateContent>
    </p:spTree>
    <p:extLst>
      <p:ext uri="{BB962C8B-B14F-4D97-AF65-F5344CB8AC3E}">
        <p14:creationId xmlns:p14="http://schemas.microsoft.com/office/powerpoint/2010/main" val="3666235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Alternatives to GANs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1082826" cy="509199"/>
          </a:xfrm>
        </p:spPr>
        <p:txBody>
          <a:bodyPr>
            <a:normAutofit/>
          </a:bodyPr>
          <a:lstStyle/>
          <a:p>
            <a:pPr marL="0" indent="0">
              <a:buNone/>
            </a:pPr>
            <a:r>
              <a:rPr lang="en-US" dirty="0">
                <a:hlinkClick r:id="rId2"/>
              </a:rPr>
              <a:t>Lilian Weng’s blog post </a:t>
            </a:r>
            <a:r>
              <a:rPr lang="en-US" dirty="0"/>
              <a:t>compares 4 approaches to image generative models</a:t>
            </a:r>
          </a:p>
        </p:txBody>
      </p:sp>
      <p:pic>
        <p:nvPicPr>
          <p:cNvPr id="10" name="Picture 9">
            <a:extLst>
              <a:ext uri="{FF2B5EF4-FFF2-40B4-BE49-F238E27FC236}">
                <a16:creationId xmlns:a16="http://schemas.microsoft.com/office/drawing/2014/main" id="{EB5F1F0E-9C22-01B2-E940-594E25029FC0}"/>
              </a:ext>
            </a:extLst>
          </p:cNvPr>
          <p:cNvPicPr>
            <a:picLocks noChangeAspect="1"/>
          </p:cNvPicPr>
          <p:nvPr/>
        </p:nvPicPr>
        <p:blipFill>
          <a:blip r:embed="rId3"/>
          <a:stretch>
            <a:fillRect/>
          </a:stretch>
        </p:blipFill>
        <p:spPr>
          <a:xfrm>
            <a:off x="1381527" y="1583361"/>
            <a:ext cx="7797642" cy="5274090"/>
          </a:xfrm>
          <a:prstGeom prst="rect">
            <a:avLst/>
          </a:prstGeom>
        </p:spPr>
      </p:pic>
    </p:spTree>
    <p:extLst>
      <p:ext uri="{BB962C8B-B14F-4D97-AF65-F5344CB8AC3E}">
        <p14:creationId xmlns:p14="http://schemas.microsoft.com/office/powerpoint/2010/main" val="284558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Diffusion Processes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1104729"/>
          </a:xfrm>
        </p:spPr>
        <p:txBody>
          <a:bodyPr>
            <a:normAutofit/>
          </a:bodyPr>
          <a:lstStyle/>
          <a:p>
            <a:pPr marL="0" indent="0">
              <a:buNone/>
            </a:pPr>
            <a:r>
              <a:rPr lang="en-US" dirty="0"/>
              <a:t>Generative diffusion models use a forward and reverse diffusion process    </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3D33D62-EB88-9467-7C39-9667377C5BBE}"/>
              </a:ext>
            </a:extLst>
          </p:cNvPr>
          <p:cNvPicPr>
            <a:picLocks noChangeAspect="1"/>
          </p:cNvPicPr>
          <p:nvPr/>
        </p:nvPicPr>
        <p:blipFill>
          <a:blip r:embed="rId2"/>
          <a:stretch>
            <a:fillRect/>
          </a:stretch>
        </p:blipFill>
        <p:spPr>
          <a:xfrm>
            <a:off x="2149748" y="1980192"/>
            <a:ext cx="7248588" cy="116264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A7F9075-E190-2F28-922B-660B615B183D}"/>
                  </a:ext>
                </a:extLst>
              </p:cNvPr>
              <p:cNvSpPr txBox="1">
                <a:spLocks/>
              </p:cNvSpPr>
              <p:nvPr/>
            </p:nvSpPr>
            <p:spPr>
              <a:xfrm>
                <a:off x="1087036" y="3429000"/>
                <a:ext cx="10515600" cy="328880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a:t>
                </a:r>
                <a:r>
                  <a:rPr lang="en-US" b="1" dirty="0"/>
                  <a:t>forward Markov diffusion process</a:t>
                </a:r>
                <a:r>
                  <a:rPr lang="en-US" dirty="0"/>
                  <a:t>,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m:oMathPara>
                </a14:m>
                <a:endParaRPr lang="en-US" dirty="0"/>
              </a:p>
              <a:p>
                <a:pPr marL="0" indent="0">
                  <a:buNone/>
                </a:pPr>
                <a:r>
                  <a:rPr lang="en-US" dirty="0"/>
                  <a:t>With decreasing variance schedule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𝑇</m:t>
                        </m:r>
                      </m:sub>
                    </m:sSub>
                  </m:oMath>
                </a14:m>
                <a:r>
                  <a:rPr lang="en-US" dirty="0"/>
                  <a:t> the </a:t>
                </a:r>
                <a:r>
                  <a:rPr lang="en-US" b="1" dirty="0"/>
                  <a:t>Markov transition probabilities</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ℕ</m:t>
                      </m:r>
                      <m:d>
                        <m:dPr>
                          <m:ctrlPr>
                            <a:rPr lang="en-US" i="1" smtClean="0">
                              <a:latin typeface="Cambria Math" panose="02040503050406030204" pitchFamily="18" charset="0"/>
                              <a:ea typeface="Cambria Math" panose="02040503050406030204" pitchFamily="18" charset="0"/>
                            </a:rPr>
                          </m:ctrlPr>
                        </m:dPr>
                        <m:e>
                          <m:f>
                            <m:fPr>
                              <m:ctrlPr>
                                <a:rPr lang="en-US" i="1" smtClean="0">
                                  <a:latin typeface="Cambria Math" panose="02040503050406030204" pitchFamily="18" charset="0"/>
                                  <a:ea typeface="Cambria Math" panose="02040503050406030204" pitchFamily="18" charset="0"/>
                                </a:rPr>
                              </m:ctrlPr>
                            </m:fPr>
                            <m:num>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𝑡</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e>
                              </m:rad>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smtClean="0">
                              <a:latin typeface="Cambria Math" panose="02040503050406030204" pitchFamily="18" charset="0"/>
                            </a:rPr>
                            <m:t> </m:t>
                          </m:r>
                          <m:d>
                            <m:dPr>
                              <m:ctrlPr>
                                <a:rPr lang="en-US" i="1" smtClean="0">
                                  <a:latin typeface="Cambria Math" panose="02040503050406030204" pitchFamily="18" charset="0"/>
                                </a:rPr>
                              </m:ctrlPr>
                            </m:dPr>
                            <m:e>
                              <m:r>
                                <a:rPr lang="en-US" b="0" i="1" smtClean="0">
                                  <a:latin typeface="Cambria Math" panose="02040503050406030204" pitchFamily="18" charset="0"/>
                                </a:rPr>
                                <m:t>1−</m:t>
                              </m:r>
                              <m:f>
                                <m:fPr>
                                  <m:ctrlPr>
                                    <a:rPr lang="en-US" i="1" smtClean="0">
                                      <a:latin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−1</m:t>
                                  </m:r>
                                </m:den>
                              </m:f>
                            </m:e>
                          </m:d>
                          <m:r>
                            <a:rPr lang="en-US" b="0" i="1" smtClean="0">
                              <a:latin typeface="Cambria Math" panose="02040503050406030204" pitchFamily="18" charset="0"/>
                            </a:rPr>
                            <m:t>𝐼</m:t>
                          </m:r>
                        </m:e>
                      </m:d>
                    </m:oMath>
                  </m:oMathPara>
                </a14:m>
                <a:endParaRPr lang="en-US" dirty="0"/>
              </a:p>
              <a:p>
                <a:endParaRPr lang="en-US" dirty="0"/>
              </a:p>
            </p:txBody>
          </p:sp>
        </mc:Choice>
        <mc:Fallback xmlns="">
          <p:sp>
            <p:nvSpPr>
              <p:cNvPr id="11" name="Content Placeholder 2">
                <a:extLst>
                  <a:ext uri="{FF2B5EF4-FFF2-40B4-BE49-F238E27FC236}">
                    <a16:creationId xmlns:a16="http://schemas.microsoft.com/office/drawing/2014/main" id="{AA7F9075-E190-2F28-922B-660B615B183D}"/>
                  </a:ext>
                </a:extLst>
              </p:cNvPr>
              <p:cNvSpPr txBox="1">
                <a:spLocks noRot="1" noChangeAspect="1" noMove="1" noResize="1" noEditPoints="1" noAdjustHandles="1" noChangeArrowheads="1" noChangeShapeType="1" noTextEdit="1"/>
              </p:cNvSpPr>
              <p:nvPr/>
            </p:nvSpPr>
            <p:spPr>
              <a:xfrm>
                <a:off x="1087036" y="3429000"/>
                <a:ext cx="10515600" cy="3288807"/>
              </a:xfrm>
              <a:prstGeom prst="rect">
                <a:avLst/>
              </a:prstGeom>
              <a:blipFill>
                <a:blip r:embed="rId3"/>
                <a:stretch>
                  <a:fillRect l="-1043" t="-2783"/>
                </a:stretch>
              </a:blipFill>
            </p:spPr>
            <p:txBody>
              <a:bodyPr/>
              <a:lstStyle/>
              <a:p>
                <a:r>
                  <a:rPr lang="en-US">
                    <a:noFill/>
                  </a:rPr>
                  <a:t> </a:t>
                </a:r>
              </a:p>
            </p:txBody>
          </p:sp>
        </mc:Fallback>
      </mc:AlternateContent>
    </p:spTree>
    <p:extLst>
      <p:ext uri="{BB962C8B-B14F-4D97-AF65-F5344CB8AC3E}">
        <p14:creationId xmlns:p14="http://schemas.microsoft.com/office/powerpoint/2010/main" val="3386823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Variational Approximation</a:t>
            </a:r>
          </a:p>
        </p:txBody>
      </p:sp>
    </p:spTree>
    <p:extLst>
      <p:ext uri="{BB962C8B-B14F-4D97-AF65-F5344CB8AC3E}">
        <p14:creationId xmlns:p14="http://schemas.microsoft.com/office/powerpoint/2010/main" val="1473719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a diffusion process with small time steps, there are a large number of latent variables,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𝑇</m:t>
                            </m:r>
                          </m:sub>
                        </m:sSub>
                      </m:e>
                    </m:d>
                  </m:oMath>
                </a14:m>
                <a:endParaRPr lang="en-US" dirty="0"/>
              </a:p>
              <a:p>
                <a:pPr lvl="1"/>
                <a:r>
                  <a:rPr lang="en-US" dirty="0"/>
                  <a:t>Start with observations,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 image    </a:t>
                </a:r>
              </a:p>
              <a:p>
                <a:pPr lvl="1"/>
                <a:r>
                  <a:rPr lang="en-US" dirty="0"/>
                  <a:t>Finding the joint distribution of model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and latent variables is for the reverse diffusion process is an intractable problem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0" smtClean="0">
                          <a:latin typeface="Cambria Math" panose="02040503050406030204" pitchFamily="18" charset="0"/>
                        </a:rPr>
                        <m:t>)</m:t>
                      </m:r>
                    </m:oMath>
                  </m:oMathPara>
                </a14:m>
                <a:endParaRPr lang="en-US" dirty="0"/>
              </a:p>
              <a:p>
                <a:r>
                  <a:rPr lang="en-US" dirty="0"/>
                  <a:t>Must find an approximation   </a:t>
                </a:r>
              </a:p>
              <a:p>
                <a:pPr lvl="1"/>
                <a:r>
                  <a:rPr lang="en-US" b="1" dirty="0"/>
                  <a:t>Monte Carlo sampling </a:t>
                </a:r>
                <a:r>
                  <a:rPr lang="en-US" dirty="0"/>
                  <a:t>has high variance and computationally intensive </a:t>
                </a:r>
              </a:p>
              <a:p>
                <a:pPr lvl="1"/>
                <a:r>
                  <a:rPr lang="en-US" b="1" dirty="0"/>
                  <a:t>Variational methods </a:t>
                </a:r>
                <a:r>
                  <a:rPr lang="en-US" dirty="0"/>
                  <a:t>approximate model parameters and latent variables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3849883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b="1" dirty="0"/>
                  <a:t>Variational methods </a:t>
                </a:r>
                <a:r>
                  <a:rPr lang="en-US" dirty="0"/>
                  <a:t>approximate model parameters and latent variables    </a:t>
                </a:r>
              </a:p>
              <a:p>
                <a:r>
                  <a:rPr lang="en-US" dirty="0"/>
                  <a:t>Variational methods compute an upper bound on an expectation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on the log likelihood the probability of the generated image: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sub>
                              </m:sSub>
                            </m:e>
                          </m:func>
                        </m:e>
                        <m:sub>
                          <m:r>
                            <a:rPr lang="en-US" sz="2400" b="0" i="1" smtClean="0">
                              <a:latin typeface="Cambria Math" panose="02040503050406030204" pitchFamily="18" charset="0"/>
                              <a:ea typeface="Cambria Math" panose="02040503050406030204" pitchFamily="18" charset="0"/>
                            </a:rPr>
                            <m:t> </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b="0" i="1" smtClean="0">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den>
                              </m:f>
                            </m:e>
                          </m:d>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𝐿</m:t>
                      </m:r>
                    </m:oMath>
                  </m:oMathPara>
                </a14:m>
                <a:endParaRPr lang="en-US" sz="2400"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889743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How can one interpret this complex relationship?   </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r>
                        <a:rPr lang="en-US" sz="2400" i="1">
                          <a:latin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𝜃</m:t>
                              </m:r>
                            </m:lim>
                          </m:limLow>
                        </m:fNa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sub>
                          </m:sSub>
                        </m:e>
                      </m:func>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r>
                                            <a:rPr lang="en-US" sz="2400" i="1">
                                              <a:latin typeface="Cambria Math" panose="02040503050406030204" pitchFamily="18" charset="0"/>
                                            </a:rPr>
                                            <m:t>𝑇</m:t>
                                          </m:r>
                                        </m:sub>
                                      </m:sSub>
                                    </m:e>
                                  </m:d>
                                </m:e>
                              </m:d>
                            </m:e>
                          </m:func>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n-US" sz="2400" i="1">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r>
                                            <a:rPr lang="en-US" sz="2400" i="1">
                                              <a:latin typeface="Cambria Math" panose="02040503050406030204" pitchFamily="18" charset="0"/>
                                            </a:rPr>
                                            <m:t>𝑇</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func>
                        </m:e>
                      </m:d>
                    </m:oMath>
                  </m:oMathPara>
                </a14:m>
                <a:endParaRPr lang="en-US" sz="2400" dirty="0"/>
              </a:p>
              <a:p>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oMath>
                </a14:m>
                <a:r>
                  <a:rPr lang="en-US" dirty="0"/>
                  <a:t>is the likelihood ratio of the reverse process transition probability to the forward process to the transition probability of the forward process        </a:t>
                </a:r>
              </a:p>
              <a:p>
                <a:r>
                  <a:rPr lang="en-US" dirty="0"/>
                  <a:t>We want to maximize the    </a:t>
                </a:r>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754"/>
                </a:stretch>
              </a:blipFill>
            </p:spPr>
            <p:txBody>
              <a:bodyPr/>
              <a:lstStyle/>
              <a:p>
                <a:r>
                  <a:rPr lang="en-US">
                    <a:noFill/>
                  </a:rPr>
                  <a:t> </a:t>
                </a:r>
              </a:p>
            </p:txBody>
          </p:sp>
        </mc:Fallback>
      </mc:AlternateContent>
    </p:spTree>
    <p:extLst>
      <p:ext uri="{BB962C8B-B14F-4D97-AF65-F5344CB8AC3E}">
        <p14:creationId xmlns:p14="http://schemas.microsoft.com/office/powerpoint/2010/main" val="4068072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For the diffusion model we want to maximize the variational bound, </a:t>
                </a:r>
                <a14:m>
                  <m:oMath xmlns:m="http://schemas.openxmlformats.org/officeDocument/2006/math">
                    <m:r>
                      <a:rPr lang="en-US" b="0" i="1" smtClean="0">
                        <a:latin typeface="Cambria Math" panose="02040503050406030204" pitchFamily="18" charset="0"/>
                      </a:rPr>
                      <m:t>𝐿</m:t>
                    </m:r>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r>
                                <a:rPr lang="en-US" i="1">
                                  <a:latin typeface="Cambria Math" panose="02040503050406030204" pitchFamily="18" charset="0"/>
                                  <a:ea typeface="Cambria Math" panose="02040503050406030204" pitchFamily="18" charset="0"/>
                                </a:rPr>
                                <m:t>𝜃</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𝑇</m:t>
                                      </m:r>
                                    </m:sub>
                                  </m:sSub>
                                </m:e>
                              </m:d>
                            </m:sub>
                          </m:sSub>
                        </m:e>
                      </m:func>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r>
                                            <a:rPr lang="en-US" i="1">
                                              <a:latin typeface="Cambria Math" panose="02040503050406030204" pitchFamily="18" charset="0"/>
                                            </a:rPr>
                                            <m:t>𝑇</m:t>
                                          </m:r>
                                        </m:sub>
                                      </m:sSub>
                                    </m:e>
                                  </m:d>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e>
                              </m:d>
                            </m:e>
                          </m:func>
                        </m:e>
                      </m:d>
                    </m:oMath>
                  </m:oMathPara>
                </a14:m>
                <a:endParaRPr lang="en-US" dirty="0"/>
              </a:p>
              <a:p>
                <a:r>
                  <a:rPr lang="en-US" dirty="0"/>
                  <a:t>Recalling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e>
                        </m:d>
                      </m:e>
                    </m:nary>
                  </m:oMath>
                </a14:m>
                <a:r>
                  <a:rPr lang="en-US" dirty="0"/>
                  <a:t>, there is a special property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 </m:t>
                          </m:r>
                        </m:sub>
                        <m:sup>
                          <m:r>
                            <a:rPr lang="en-US" b="0" i="1" smtClean="0">
                              <a:latin typeface="Cambria Math" panose="02040503050406030204" pitchFamily="18" charset="0"/>
                            </a:rPr>
                            <m:t> </m:t>
                          </m:r>
                        </m:sup>
                        <m:e>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e>
                          </m:d>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𝑑𝑥</m:t>
                              </m:r>
                            </m:e>
                            <m:sub>
                              <m:r>
                                <a:rPr lang="en-US"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sub>
                          </m:sSub>
                        </m:e>
                      </m:nary>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e>
                              </m:ra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0</m:t>
                              </m:r>
                            </m:sub>
                          </m:sSub>
                          <m:r>
                            <a:rPr lang="en-US" i="1">
                              <a:latin typeface="Cambria Math" panose="02040503050406030204" pitchFamily="18" charset="0"/>
                            </a:rPr>
                            <m:t>,</m:t>
                          </m:r>
                          <m:r>
                            <a:rPr lang="en-US" b="0" i="1" smtClean="0">
                              <a:latin typeface="Cambria Math" panose="02040503050406030204" pitchFamily="18" charset="0"/>
                            </a:rPr>
                            <m:t>(1−</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𝐼</m:t>
                          </m:r>
                        </m:e>
                      </m:d>
                    </m:oMath>
                  </m:oMathPara>
                </a14:m>
                <a:endParaRPr lang="en-US" dirty="0"/>
              </a:p>
              <a:p>
                <a:r>
                  <a:rPr lang="en-US" dirty="0"/>
                  <a:t>As a result there is a simple linear superposition relationship, with the addition of a noise variable, </a:t>
                </a:r>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e>
                          </m:ra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𝑡</m:t>
                              </m:r>
                            </m:sub>
                          </m:sSub>
                        </m:e>
                      </m:rad>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ℕ</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𝐼</m:t>
                          </m:r>
                        </m:e>
                      </m:d>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r="-1739"/>
                </a:stretch>
              </a:blipFill>
            </p:spPr>
            <p:txBody>
              <a:bodyPr/>
              <a:lstStyle/>
              <a:p>
                <a:r>
                  <a:rPr lang="en-US">
                    <a:noFill/>
                  </a:rPr>
                  <a:t> </a:t>
                </a:r>
              </a:p>
            </p:txBody>
          </p:sp>
        </mc:Fallback>
      </mc:AlternateContent>
    </p:spTree>
    <p:extLst>
      <p:ext uri="{BB962C8B-B14F-4D97-AF65-F5344CB8AC3E}">
        <p14:creationId xmlns:p14="http://schemas.microsoft.com/office/powerpoint/2010/main" val="1380589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Minimize </a:t>
                </a:r>
                <a14:m>
                  <m:oMath xmlns:m="http://schemas.openxmlformats.org/officeDocument/2006/math">
                    <m:r>
                      <a:rPr lang="en-US" sz="2800" b="0" i="1" smtClean="0">
                        <a:latin typeface="Cambria Math" panose="02040503050406030204" pitchFamily="18" charset="0"/>
                      </a:rPr>
                      <m:t>𝐿</m:t>
                    </m:r>
                  </m:oMath>
                </a14:m>
                <a:r>
                  <a:rPr lang="en-US" dirty="0"/>
                  <a:t> by the minimized </a:t>
                </a:r>
                <a:r>
                  <a:rPr lang="en-US"/>
                  <a:t>the following </a:t>
                </a:r>
              </a:p>
              <a:p>
                <a:pPr marL="0" indent="0">
                  <a:buNone/>
                </a:pPr>
                <a:r>
                  <a:rPr lang="en-US"/>
                  <a:t> </a:t>
                </a:r>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293557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Approximation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057131"/>
                <a:ext cx="10515600" cy="5619999"/>
              </a:xfrm>
            </p:spPr>
            <p:txBody>
              <a:bodyPr>
                <a:normAutofit/>
              </a:bodyPr>
              <a:lstStyle/>
              <a:p>
                <a:pPr marL="0" indent="0">
                  <a:buNone/>
                </a:pPr>
                <a:r>
                  <a:rPr lang="en-US" dirty="0"/>
                  <a:t>How do we learn the parameters and latent variables?     </a:t>
                </a:r>
              </a:p>
              <a:p>
                <a:r>
                  <a:rPr lang="en-US" dirty="0"/>
                  <a:t>At convergence, we want to match the forward and reverse processes,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a:t>
                </a:r>
              </a:p>
              <a:p>
                <a:pPr marL="0" indent="0">
                  <a:buNone/>
                </a:pPr>
                <a:endParaRPr lang="en-US" sz="1100" dirty="0"/>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den>
                          </m:f>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m:oMathPara>
                </a14:m>
                <a:endParaRPr lang="en-US" sz="2400" dirty="0"/>
              </a:p>
              <a:p>
                <a:pPr marL="0" indent="0">
                  <a:buNone/>
                </a:pPr>
                <a:r>
                  <a:rPr lang="en-US" dirty="0"/>
                  <a:t>Therefore at convergence: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𝑔</m:t>
                          </m:r>
                        </m:sub>
                      </m:s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e>
                              </m:d>
                            </m:e>
                          </m:func>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&gt;1</m:t>
                              </m:r>
                            </m:sub>
                            <m:sup>
                              <m:r>
                                <a:rPr lang="en-US" sz="2400" b="0" i="1" smtClean="0">
                                  <a:latin typeface="Cambria Math" panose="02040503050406030204" pitchFamily="18" charset="0"/>
                                </a:rPr>
                                <m:t> </m:t>
                              </m:r>
                            </m:sup>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den>
                                  </m:f>
                                </m:e>
                              </m:d>
                            </m:e>
                          </m:nary>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𝑔</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e>
                              </m:d>
                            </m:e>
                          </m:func>
                        </m:e>
                      </m:d>
                    </m:oMath>
                  </m:oMathPara>
                </a14:m>
                <a:endParaRPr lang="en-US" sz="2400" dirty="0"/>
              </a:p>
              <a:p>
                <a:pPr marL="0" indent="0">
                  <a:buNone/>
                </a:pPr>
                <a:r>
                  <a:rPr lang="en-US" dirty="0"/>
                  <a:t>Or: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𝐸</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𝑙𝑜𝑔</m:t>
                          </m:r>
                          <m:d>
                            <m:dPr>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d>
                            </m:e>
                          </m:d>
                        </m:e>
                      </m:d>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𝑔</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 </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𝑇</m:t>
                                          </m:r>
                                        </m:sub>
                                      </m:sSub>
                                    </m:e>
                                  </m:d>
                                </m:e>
                              </m:d>
                            </m:e>
                          </m:func>
                        </m:e>
                      </m:d>
                    </m:oMath>
                  </m:oMathPara>
                </a14:m>
                <a:endParaRPr lang="en-US" sz="2400" dirty="0"/>
              </a:p>
              <a:p>
                <a:pPr marL="0" indent="0">
                  <a:buNone/>
                </a:pP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1057131"/>
                <a:ext cx="10515600" cy="5619999"/>
              </a:xfrm>
              <a:blipFill>
                <a:blip r:embed="rId2"/>
                <a:stretch>
                  <a:fillRect l="-1159" t="-1735"/>
                </a:stretch>
              </a:blipFill>
            </p:spPr>
            <p:txBody>
              <a:bodyPr/>
              <a:lstStyle/>
              <a:p>
                <a:r>
                  <a:rPr lang="en-US">
                    <a:noFill/>
                  </a:rPr>
                  <a:t> </a:t>
                </a:r>
              </a:p>
            </p:txBody>
          </p:sp>
        </mc:Fallback>
      </mc:AlternateContent>
    </p:spTree>
    <p:extLst>
      <p:ext uri="{BB962C8B-B14F-4D97-AF65-F5344CB8AC3E}">
        <p14:creationId xmlns:p14="http://schemas.microsoft.com/office/powerpoint/2010/main" val="2074844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Loss Functions for GANs</a:t>
            </a:r>
          </a:p>
        </p:txBody>
      </p:sp>
    </p:spTree>
    <p:extLst>
      <p:ext uri="{BB962C8B-B14F-4D97-AF65-F5344CB8AC3E}">
        <p14:creationId xmlns:p14="http://schemas.microsoft.com/office/powerpoint/2010/main" val="3529985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94502"/>
                <a:ext cx="11525250" cy="633498"/>
              </a:xfrm>
            </p:spPr>
            <p:txBody>
              <a:bodyPr/>
              <a:lstStyle/>
              <a:p>
                <a:pPr marL="0" indent="0">
                  <a:buNone/>
                </a:pPr>
                <a:r>
                  <a:rPr lang="en-US" sz="2800" dirty="0">
                    <a:latin typeface="+mn-lt"/>
                    <a:cs typeface="Segoe UI" panose="020B0502040204020203" pitchFamily="34" charset="0"/>
                  </a:rPr>
                  <a:t>Need the distribution of the generated data be the same the real data</a:t>
                </a:r>
              </a:p>
              <a:p>
                <a:r>
                  <a:rPr lang="en-US" sz="2800" dirty="0">
                    <a:latin typeface="+mn-lt"/>
                    <a:cs typeface="Segoe UI" panose="020B0502040204020203" pitchFamily="34" charset="0"/>
                  </a:rPr>
                  <a:t>The </a:t>
                </a:r>
                <a:r>
                  <a:rPr lang="en-US" sz="2800" b="1" dirty="0" err="1">
                    <a:latin typeface="+mn-lt"/>
                    <a:cs typeface="Segoe UI" panose="020B0502040204020203" pitchFamily="34" charset="0"/>
                  </a:rPr>
                  <a:t>Kullback-Leibler</a:t>
                </a:r>
                <a:r>
                  <a:rPr lang="en-US" sz="2800" b="1" dirty="0">
                    <a:latin typeface="+mn-lt"/>
                    <a:cs typeface="Segoe UI" panose="020B0502040204020203" pitchFamily="34" charset="0"/>
                  </a:rPr>
                  <a:t> divergence </a:t>
                </a:r>
                <a:r>
                  <a:rPr lang="en-US" sz="2800" dirty="0">
                    <a:latin typeface="+mn-lt"/>
                    <a:cs typeface="Segoe UI" panose="020B0502040204020203" pitchFamily="34" charset="0"/>
                  </a:rPr>
                  <a:t>between</a:t>
                </a:r>
                <a:r>
                  <a:rPr lang="en-US" sz="2800" b="1" dirty="0">
                    <a:latin typeface="+mn-lt"/>
                    <a:cs typeface="Segoe UI" panose="020B0502040204020203" pitchFamily="34" charset="0"/>
                  </a:rPr>
                  <a:t> </a:t>
                </a:r>
                <a:r>
                  <a:rPr lang="en-US" sz="2800" dirty="0">
                    <a:latin typeface="+mn-lt"/>
                    <a:cs typeface="Segoe UI" panose="020B0502040204020203" pitchFamily="34" charset="0"/>
                  </a:rPr>
                  <a:t>two the distributions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is such a measure</a:t>
                </a:r>
                <a:r>
                  <a:rPr lang="en-US" sz="2800" b="1" dirty="0">
                    <a:latin typeface="+mn-lt"/>
                    <a:cs typeface="Segoe UI" panose="020B0502040204020203" pitchFamily="34" charset="0"/>
                  </a:rPr>
                  <a:t>:</a:t>
                </a:r>
                <a:endParaRPr lang="en-US" sz="28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𝐾𝐿</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b="0" i="1" smtClean="0">
                              <a:latin typeface="Cambria Math" panose="02040503050406030204" pitchFamily="18" charset="0"/>
                              <a:cs typeface="Segoe UI" panose="020B0502040204020203" pitchFamily="34" charset="0"/>
                            </a:rPr>
                            <m:t>𝑙𝑜𝑔</m:t>
                          </m:r>
                          <m:d>
                            <m:dPr>
                              <m:ctrlPr>
                                <a:rPr lang="en-US" sz="2800" i="1" smtClean="0">
                                  <a:latin typeface="Cambria Math" panose="02040503050406030204" pitchFamily="18" charset="0"/>
                                  <a:cs typeface="Segoe UI" panose="020B0502040204020203" pitchFamily="34" charset="0"/>
                                </a:rPr>
                              </m:ctrlPr>
                            </m:dPr>
                            <m:e>
                              <m:f>
                                <m:fPr>
                                  <m:ctrlPr>
                                    <a:rPr lang="en-US" sz="2800" i="1" smtClean="0">
                                      <a:latin typeface="Cambria Math" panose="02040503050406030204" pitchFamily="18" charset="0"/>
                                      <a:cs typeface="Segoe UI" panose="020B0502040204020203" pitchFamily="34" charset="0"/>
                                    </a:rPr>
                                  </m:ctrlPr>
                                </m:fPr>
                                <m:num>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𝑟</m:t>
                                      </m:r>
                                    </m:sub>
                                  </m:sSub>
                                  <m:d>
                                    <m:dPr>
                                      <m:ctrlPr>
                                        <a:rPr lang="en-US" sz="280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num>
                                <m:den>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den>
                              </m:f>
                            </m:e>
                          </m:d>
                        </m:e>
                      </m:nary>
                      <m:sSub>
                        <m:sSubPr>
                          <m:ctrlPr>
                            <a:rPr lang="en-US" sz="2800" i="1">
                              <a:latin typeface="Cambria Math" panose="02040503050406030204" pitchFamily="18" charset="0"/>
                              <a:cs typeface="Segoe UI" panose="020B0502040204020203" pitchFamily="34" charset="0"/>
                            </a:rPr>
                          </m:ctrlPr>
                        </m:sSubPr>
                        <m:e>
                          <m:r>
                            <a:rPr lang="en-US" sz="2800" b="0" i="1">
                              <a:latin typeface="Cambria Math" panose="02040503050406030204" pitchFamily="18" charset="0"/>
                              <a:cs typeface="Segoe UI" panose="020B0502040204020203" pitchFamily="34" charset="0"/>
                            </a:rPr>
                            <m:t>𝑝</m:t>
                          </m:r>
                        </m:e>
                        <m:sub>
                          <m:r>
                            <a:rPr lang="en-US" sz="2800" b="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b="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𝑑𝑢</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When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i="1">
                            <a:latin typeface="Cambria Math" panose="02040503050406030204" pitchFamily="18" charset="0"/>
                            <a:cs typeface="Segoe UI" panose="020B0502040204020203" pitchFamily="34" charset="0"/>
                          </a:rPr>
                          <m:t>𝑟</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𝑝</m:t>
                        </m:r>
                      </m:e>
                      <m:sub>
                        <m:r>
                          <a:rPr lang="en-US" sz="2800" b="0" i="1" smtClean="0">
                            <a:latin typeface="Cambria Math" panose="02040503050406030204" pitchFamily="18" charset="0"/>
                            <a:cs typeface="Segoe UI" panose="020B0502040204020203" pitchFamily="34" charset="0"/>
                          </a:rPr>
                          <m:t>𝑔</m:t>
                        </m:r>
                      </m:sub>
                    </m:sSub>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oMath>
                </a14:m>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KL divergence is not symmetric, </a:t>
                </a:r>
                <a14:m>
                  <m:oMath xmlns:m="http://schemas.openxmlformats.org/officeDocument/2006/math">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𝐾𝐿</m:t>
                    </m:r>
                    <m:d>
                      <m:dPr>
                        <m:ctrlPr>
                          <a:rPr lang="en-US" sz="2800" i="1">
                            <a:latin typeface="Cambria Math" panose="02040503050406030204" pitchFamily="18" charset="0"/>
                            <a:cs typeface="Segoe UI" panose="020B0502040204020203" pitchFamily="34" charset="0"/>
                          </a:rPr>
                        </m:ctrlPr>
                      </m:dPr>
                      <m:e>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ea typeface="Cambria Math" panose="02040503050406030204" pitchFamily="18" charset="0"/>
                                <a:cs typeface="Segoe UI" panose="020B0502040204020203" pitchFamily="34" charset="0"/>
                              </a:rPr>
                            </m:ctrlPr>
                          </m:sSubPr>
                          <m:e>
                            <m:r>
                              <a:rPr lang="en-US" sz="2800" b="1" i="1">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𝒓</m:t>
                            </m:r>
                          </m:sub>
                        </m:sSub>
                      </m:e>
                    </m:d>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Perhaps we can train the generator by minimizing KL divergence?</a:t>
                </a:r>
              </a:p>
              <a:p>
                <a:pPr marL="0" indent="0">
                  <a:buNone/>
                </a:pPr>
                <a:endParaRPr lang="en-US" sz="2800" b="1" dirty="0">
                  <a:latin typeface="Segoe UI" panose="020B0502040204020203" pitchFamily="34" charset="0"/>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1094502"/>
                <a:ext cx="11525250" cy="633498"/>
              </a:xfrm>
              <a:blipFill>
                <a:blip r:embed="rId3"/>
                <a:stretch>
                  <a:fillRect l="-1058" t="-9709" b="-669903"/>
                </a:stretch>
              </a:blipFill>
            </p:spPr>
            <p:txBody>
              <a:bodyPr/>
              <a:lstStyle/>
              <a:p>
                <a:r>
                  <a:rPr lang="en-US">
                    <a:noFill/>
                  </a:rPr>
                  <a:t> </a:t>
                </a:r>
              </a:p>
            </p:txBody>
          </p:sp>
        </mc:Fallback>
      </mc:AlternateContent>
    </p:spTree>
    <p:extLst>
      <p:ext uri="{BB962C8B-B14F-4D97-AF65-F5344CB8AC3E}">
        <p14:creationId xmlns:p14="http://schemas.microsoft.com/office/powerpoint/2010/main" val="80681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2022 </a:t>
            </a:r>
            <a:endParaRPr lang="en-US" dirty="0"/>
          </a:p>
        </p:txBody>
      </p:sp>
      <p:pic>
        <p:nvPicPr>
          <p:cNvPr id="5" name="Picture 4">
            <a:extLst>
              <a:ext uri="{FF2B5EF4-FFF2-40B4-BE49-F238E27FC236}">
                <a16:creationId xmlns:a16="http://schemas.microsoft.com/office/drawing/2014/main" id="{A908F679-7D8A-5C15-2314-E50DF8F6B045}"/>
              </a:ext>
            </a:extLst>
          </p:cNvPr>
          <p:cNvPicPr>
            <a:picLocks noChangeAspect="1"/>
          </p:cNvPicPr>
          <p:nvPr/>
        </p:nvPicPr>
        <p:blipFill>
          <a:blip r:embed="rId3"/>
          <a:stretch>
            <a:fillRect/>
          </a:stretch>
        </p:blipFill>
        <p:spPr>
          <a:xfrm>
            <a:off x="314003" y="1869724"/>
            <a:ext cx="11664472" cy="4536791"/>
          </a:xfrm>
          <a:prstGeom prst="rect">
            <a:avLst/>
          </a:prstGeom>
        </p:spPr>
      </p:pic>
    </p:spTree>
    <p:extLst>
      <p:ext uri="{BB962C8B-B14F-4D97-AF65-F5344CB8AC3E}">
        <p14:creationId xmlns:p14="http://schemas.microsoft.com/office/powerpoint/2010/main" val="1867418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p:txBody>
          <a:bodyPr>
            <a:normAutofit/>
          </a:bodyPr>
          <a:lstStyle/>
          <a:p>
            <a:r>
              <a:rPr lang="en-US" sz="4000" dirty="0">
                <a:latin typeface="Segoe UI" panose="020B0502040204020203" pitchFamily="34" charset="0"/>
                <a:cs typeface="Segoe UI" panose="020B0502040204020203" pitchFamily="34" charset="0"/>
              </a:rPr>
              <a:t>Loss Functions for Training Neural Networks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1054307"/>
            <a:ext cx="11525250" cy="1255387"/>
          </a:xfrm>
        </p:spPr>
        <p:txBody>
          <a:bodyPr/>
          <a:lstStyle/>
          <a:p>
            <a:pPr marL="0" indent="0">
              <a:buNone/>
            </a:pPr>
            <a:r>
              <a:rPr lang="en-US" sz="2800" dirty="0">
                <a:latin typeface="+mn-lt"/>
                <a:cs typeface="Segoe UI" panose="020B0502040204020203" pitchFamily="34" charset="0"/>
              </a:rPr>
              <a:t>The KL divergence is asymmetric</a:t>
            </a:r>
          </a:p>
          <a:p>
            <a:r>
              <a:rPr lang="en-US" sz="2800" dirty="0">
                <a:latin typeface="+mn-lt"/>
                <a:cs typeface="Segoe UI" panose="020B0502040204020203" pitchFamily="34" charset="0"/>
              </a:rPr>
              <a:t>For two distributions the KL divergence depend on the order or arguments</a:t>
            </a:r>
          </a:p>
          <a:p>
            <a:r>
              <a:rPr lang="en-US" sz="2800" dirty="0">
                <a:latin typeface="+mn-lt"/>
                <a:cs typeface="Segoe UI" panose="020B0502040204020203" pitchFamily="34" charset="0"/>
              </a:rPr>
              <a:t>Notice that the gradient becomes near zero on one side of the KL function</a:t>
            </a:r>
          </a:p>
          <a:p>
            <a:pPr marL="0" indent="0">
              <a:buNone/>
            </a:pPr>
            <a:endParaRPr lang="en-US" sz="28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6ED2871F-1FB9-4FCC-AC15-2CFB31DCDDB3}"/>
              </a:ext>
            </a:extLst>
          </p:cNvPr>
          <p:cNvPicPr>
            <a:picLocks noChangeAspect="1"/>
          </p:cNvPicPr>
          <p:nvPr/>
        </p:nvPicPr>
        <p:blipFill>
          <a:blip r:embed="rId3"/>
          <a:stretch>
            <a:fillRect/>
          </a:stretch>
        </p:blipFill>
        <p:spPr>
          <a:xfrm>
            <a:off x="789550" y="3181786"/>
            <a:ext cx="10414362" cy="3453803"/>
          </a:xfrm>
          <a:prstGeom prst="rect">
            <a:avLst/>
          </a:prstGeom>
        </p:spPr>
      </p:pic>
      <p:cxnSp>
        <p:nvCxnSpPr>
          <p:cNvPr id="7" name="Straight Arrow Connector 6">
            <a:extLst>
              <a:ext uri="{FF2B5EF4-FFF2-40B4-BE49-F238E27FC236}">
                <a16:creationId xmlns:a16="http://schemas.microsoft.com/office/drawing/2014/main" id="{FFCF7879-763B-4B33-9D84-900F6BBFC94D}"/>
              </a:ext>
            </a:extLst>
          </p:cNvPr>
          <p:cNvCxnSpPr>
            <a:cxnSpLocks/>
          </p:cNvCxnSpPr>
          <p:nvPr/>
        </p:nvCxnSpPr>
        <p:spPr>
          <a:xfrm>
            <a:off x="5737609" y="2697982"/>
            <a:ext cx="1853921"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BF95F15-899F-445F-8E51-149212F3953E}"/>
              </a:ext>
            </a:extLst>
          </p:cNvPr>
          <p:cNvCxnSpPr>
            <a:cxnSpLocks/>
          </p:cNvCxnSpPr>
          <p:nvPr/>
        </p:nvCxnSpPr>
        <p:spPr>
          <a:xfrm flipH="1">
            <a:off x="10671349" y="2697982"/>
            <a:ext cx="658167" cy="2823587"/>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Wasserstein distance metric symmetric with bounded gradients  </a:t>
            </a:r>
          </a:p>
          <a:p>
            <a:r>
              <a:rPr lang="en-US" sz="2800" dirty="0">
                <a:latin typeface="+mn-lt"/>
                <a:cs typeface="Segoe UI" panose="020B0502040204020203" pitchFamily="34" charset="0"/>
              </a:rPr>
              <a:t>Wasserstein GAN, or W-GAN (</a:t>
            </a:r>
            <a:r>
              <a:rPr lang="en-US" sz="2800" dirty="0" err="1">
                <a:latin typeface="+mn-lt"/>
                <a:cs typeface="Segoe UI" panose="020B0502040204020203" pitchFamily="34" charset="0"/>
                <a:hlinkClick r:id="rId4"/>
              </a:rPr>
              <a:t>Arjovsky</a:t>
            </a:r>
            <a:r>
              <a:rPr lang="en-US" sz="2800" dirty="0">
                <a:latin typeface="+mn-lt"/>
                <a:cs typeface="Segoe UI" panose="020B0502040204020203" pitchFamily="34" charset="0"/>
                <a:hlinkClick r:id="rId4"/>
              </a:rPr>
              <a:t>, et. al. 2017</a:t>
            </a:r>
            <a:r>
              <a:rPr lang="en-US" sz="2800" dirty="0">
                <a:latin typeface="+mn-lt"/>
                <a:cs typeface="Segoe UI" panose="020B0502040204020203" pitchFamily="34" charset="0"/>
              </a:rPr>
              <a:t>) uses the Wasserstein distance as a loss function</a:t>
            </a:r>
          </a:p>
          <a:p>
            <a:r>
              <a:rPr lang="en-US" sz="2800" dirty="0">
                <a:latin typeface="+mn-lt"/>
                <a:cs typeface="Segoe UI" panose="020B0502040204020203" pitchFamily="34" charset="0"/>
              </a:rPr>
              <a:t>Using the Wasserstein loss helps W-GANs avoid mode collapse </a:t>
            </a:r>
          </a:p>
        </p:txBody>
      </p:sp>
    </p:spTree>
    <p:extLst>
      <p:ext uri="{BB962C8B-B14F-4D97-AF65-F5344CB8AC3E}">
        <p14:creationId xmlns:p14="http://schemas.microsoft.com/office/powerpoint/2010/main" val="42518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endParaRPr lang="en-US" sz="1400" dirty="0">
                  <a:latin typeface="+mn-lt"/>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pPr marL="0" indent="0">
                  <a:buNone/>
                </a:pPr>
                <a:r>
                  <a:rPr lang="en-US" sz="2800" dirty="0">
                    <a:latin typeface="+mn-lt"/>
                    <a:cs typeface="Segoe UI" panose="020B0502040204020203" pitchFamily="34" charset="0"/>
                  </a:rPr>
                  <a:t>Where </a:t>
                </a:r>
              </a:p>
              <a:p>
                <a:pPr marL="0" indent="0">
                  <a:buNone/>
                </a:pPr>
                <a14:m>
                  <m:oMath xmlns:m="http://schemas.openxmlformats.org/officeDocument/2006/math">
                    <m:r>
                      <a:rPr lang="en-US" sz="2800" b="0" i="1" smtClean="0">
                        <a:latin typeface="Cambria Math" panose="02040503050406030204" pitchFamily="18" charset="0"/>
                        <a:cs typeface="Segoe UI" panose="020B0502040204020203" pitchFamily="34" charset="0"/>
                      </a:rPr>
                      <m:t>𝑖𝑛𝑓</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least upper bound </a:t>
                </a:r>
              </a:p>
              <a:p>
                <a:pPr marL="0" indent="0">
                  <a:buNone/>
                </a:pP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𝑟</m:t>
                            </m:r>
                          </m:sub>
                        </m:sSub>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i="1">
                                <a:latin typeface="Cambria Math" panose="02040503050406030204" pitchFamily="18" charset="0"/>
                                <a:ea typeface="Cambria Math" panose="02040503050406030204" pitchFamily="18" charset="0"/>
                                <a:cs typeface="Segoe UI" panose="020B0502040204020203" pitchFamily="34" charset="0"/>
                              </a:rPr>
                              <m:t>𝑔</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b="1" dirty="0">
                    <a:latin typeface="Segoe UI" panose="020B0502040204020203" pitchFamily="34" charset="0"/>
                    <a:cs typeface="Segoe UI" panose="020B0502040204020203" pitchFamily="34" charset="0"/>
                  </a:rPr>
                  <a:t> </a:t>
                </a:r>
                <a:r>
                  <a:rPr lang="en-US" sz="2800" dirty="0">
                    <a:latin typeface="+mn-lt"/>
                    <a:cs typeface="Segoe UI" panose="020B0502040204020203" pitchFamily="34" charset="0"/>
                  </a:rPr>
                  <a:t>set of joint distributions,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marginal distributions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oMath>
                </a14:m>
                <a:r>
                  <a:rPr lang="en-US" sz="2800" dirty="0">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sz="2800" b="1" i="1">
                              <a:latin typeface="Cambria Math" panose="02040503050406030204" pitchFamily="18" charset="0"/>
                              <a:cs typeface="Segoe UI" panose="020B0502040204020203" pitchFamily="34" charset="0"/>
                            </a:rPr>
                          </m:ctrlPr>
                        </m:sSubPr>
                        <m:e>
                          <m:r>
                            <a:rPr lang="en-US" sz="2800" b="1" i="1">
                              <a:latin typeface="Cambria Math" panose="02040503050406030204" pitchFamily="18" charset="0"/>
                              <a:cs typeface="Segoe UI" panose="020B0502040204020203" pitchFamily="34" charset="0"/>
                            </a:rPr>
                            <m:t>𝑷</m:t>
                          </m:r>
                        </m:e>
                        <m:sub>
                          <m:r>
                            <a:rPr lang="en-US" sz="2800" b="1" i="1">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cs typeface="Segoe UI" panose="020B0502040204020203" pitchFamily="34" charset="0"/>
                        </a:rPr>
                        <m:t>=</m:t>
                      </m:r>
                      <m:nary>
                        <m:naryPr>
                          <m:chr m:val="∑"/>
                          <m:supHide m:val="on"/>
                          <m:ctrlPr>
                            <a:rPr lang="en-US" sz="2800" b="0" i="1" smtClean="0">
                              <a:latin typeface="Cambria Math" panose="02040503050406030204" pitchFamily="18" charset="0"/>
                              <a:cs typeface="Segoe UI" panose="020B0502040204020203" pitchFamily="34" charset="0"/>
                            </a:rPr>
                          </m:ctrlPr>
                        </m:naryPr>
                        <m:sub>
                          <m:r>
                            <m:rPr>
                              <m:brk m:alnAt="7"/>
                            </m:rPr>
                            <a:rPr lang="en-US" sz="2800" b="0" i="1" smtClean="0">
                              <a:latin typeface="Cambria Math" panose="02040503050406030204" pitchFamily="18" charset="0"/>
                              <a:cs typeface="Segoe UI" panose="020B0502040204020203" pitchFamily="34" charset="0"/>
                            </a:rPr>
                            <m:t>𝑦</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         </m:t>
                              </m:r>
                              <m:r>
                                <a:rPr lang="en-US" sz="2800" b="1" i="1">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𝒈</m:t>
                              </m:r>
                            </m:sub>
                          </m:sSub>
                          <m:r>
                            <a:rPr lang="en-US" sz="2800" i="1">
                              <a:latin typeface="Cambria Math" panose="02040503050406030204" pitchFamily="18" charset="0"/>
                              <a:cs typeface="Segoe UI" panose="020B0502040204020203" pitchFamily="34" charset="0"/>
                            </a:rPr>
                            <m:t>=</m:t>
                          </m:r>
                          <m:nary>
                            <m:naryPr>
                              <m:chr m:val="∑"/>
                              <m:supHide m:val="on"/>
                              <m:ctrlPr>
                                <a:rPr lang="en-US" sz="2800" i="1">
                                  <a:latin typeface="Cambria Math" panose="02040503050406030204" pitchFamily="18" charset="0"/>
                                  <a:cs typeface="Segoe UI" panose="020B0502040204020203" pitchFamily="34" charset="0"/>
                                </a:rPr>
                              </m:ctrlPr>
                            </m:naryPr>
                            <m:sub>
                              <m:r>
                                <m:rPr>
                                  <m:brk m:alnAt="7"/>
                                </m:rPr>
                                <a:rPr lang="en-US" sz="2800" i="1">
                                  <a:latin typeface="Cambria Math" panose="02040503050406030204" pitchFamily="18" charset="0"/>
                                  <a:cs typeface="Segoe UI" panose="020B0502040204020203" pitchFamily="34" charset="0"/>
                                </a:rPr>
                                <m:t>𝑥</m:t>
                              </m:r>
                            </m:sub>
                            <m:sup/>
                            <m:e>
                              <m:r>
                                <a:rPr lang="en-US" sz="2800" i="1">
                                  <a:latin typeface="Cambria Math" panose="02040503050406030204" pitchFamily="18" charset="0"/>
                                  <a:ea typeface="Cambria Math" panose="02040503050406030204" pitchFamily="18" charset="0"/>
                                  <a:cs typeface="Segoe UI" panose="020B0502040204020203" pitchFamily="34" charset="0"/>
                                </a:rPr>
                                <m:t>𝛾</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𝑥</m:t>
                                  </m:r>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𝑦</m:t>
                                  </m:r>
                                </m:e>
                              </m:d>
                            </m:e>
                          </m:nary>
                        </m:e>
                      </m:nary>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b="-1532"/>
                </a:stretch>
              </a:blipFill>
            </p:spPr>
            <p:txBody>
              <a:bodyPr/>
              <a:lstStyle/>
              <a:p>
                <a:r>
                  <a:rPr lang="en-US">
                    <a:noFill/>
                  </a:rPr>
                  <a:t> </a:t>
                </a:r>
              </a:p>
            </p:txBody>
          </p:sp>
        </mc:Fallback>
      </mc:AlternateContent>
    </p:spTree>
    <p:extLst>
      <p:ext uri="{BB962C8B-B14F-4D97-AF65-F5344CB8AC3E}">
        <p14:creationId xmlns:p14="http://schemas.microsoft.com/office/powerpoint/2010/main" val="90832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dirty="0">
                    <a:latin typeface="+mn-lt"/>
                    <a:cs typeface="Segoe UI" panose="020B0502040204020203" pitchFamily="34" charset="0"/>
                    <a:hlinkClick r:id="rId3"/>
                  </a:rPr>
                  <a:t>Wasserstein distance metric</a:t>
                </a:r>
                <a:r>
                  <a:rPr lang="en-US" sz="2800" dirty="0">
                    <a:latin typeface="+mn-lt"/>
                    <a:cs typeface="Segoe UI" panose="020B0502040204020203" pitchFamily="34" charset="0"/>
                  </a:rPr>
                  <a:t> is symmetric and intuitive </a:t>
                </a:r>
              </a:p>
              <a:p>
                <a:r>
                  <a:rPr lang="en-US" sz="2800" dirty="0">
                    <a:latin typeface="+mn-lt"/>
                    <a:cs typeface="Segoe UI" panose="020B0502040204020203" pitchFamily="34" charset="0"/>
                  </a:rPr>
                  <a:t>The definition of the Wasserstein distance is a bit intimidating: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𝑊</m:t>
                      </m:r>
                      <m:d>
                        <m:dPr>
                          <m:ctrlPr>
                            <a:rPr lang="en-US" sz="2800" i="1" smtClean="0">
                              <a:latin typeface="Cambria Math" panose="02040503050406030204" pitchFamily="18" charset="0"/>
                              <a:cs typeface="Segoe UI" panose="020B0502040204020203" pitchFamily="34" charset="0"/>
                            </a:rPr>
                          </m:ctrlPr>
                        </m:dPr>
                        <m:e>
                          <m:sSub>
                            <m:sSubPr>
                              <m:ctrlPr>
                                <a:rPr lang="en-US" sz="2800" b="1" i="1" smtClean="0">
                                  <a:latin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cs typeface="Segoe UI" panose="020B0502040204020203" pitchFamily="34" charset="0"/>
                                </a:rPr>
                                <m:t>𝒓</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1"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1" i="1" smtClean="0">
                                  <a:latin typeface="Cambria Math" panose="02040503050406030204" pitchFamily="18" charset="0"/>
                                  <a:ea typeface="Cambria Math" panose="02040503050406030204" pitchFamily="18" charset="0"/>
                                  <a:cs typeface="Segoe UI" panose="020B0502040204020203" pitchFamily="34" charset="0"/>
                                </a:rPr>
                                <m:t>𝑷</m:t>
                              </m:r>
                            </m:e>
                            <m:sub>
                              <m:r>
                                <a:rPr lang="en-US" sz="2800" b="1" i="1" smtClean="0">
                                  <a:latin typeface="Cambria Math" panose="02040503050406030204" pitchFamily="18" charset="0"/>
                                  <a:ea typeface="Cambria Math" panose="02040503050406030204" pitchFamily="18" charset="0"/>
                                  <a:cs typeface="Segoe UI" panose="020B0502040204020203" pitchFamily="34" charset="0"/>
                                </a:rPr>
                                <m:t>𝒈</m:t>
                              </m:r>
                            </m:sub>
                          </m:sSub>
                        </m:e>
                      </m:d>
                      <m:r>
                        <a:rPr lang="en-US" sz="2800" b="0" i="1" smtClean="0">
                          <a:latin typeface="Cambria Math" panose="02040503050406030204" pitchFamily="18" charset="0"/>
                          <a:cs typeface="Segoe UI" panose="020B0502040204020203" pitchFamily="34" charset="0"/>
                        </a:rPr>
                        <m:t>=</m:t>
                      </m:r>
                      <m:func>
                        <m:funcPr>
                          <m:ctrlPr>
                            <a:rPr lang="en-US" sz="2800" b="0" i="1" smtClean="0">
                              <a:latin typeface="Cambria Math" panose="02040503050406030204" pitchFamily="18" charset="0"/>
                              <a:cs typeface="Segoe UI" panose="020B0502040204020203" pitchFamily="34" charset="0"/>
                            </a:rPr>
                          </m:ctrlPr>
                        </m:funcPr>
                        <m:fName>
                          <m:limLow>
                            <m:limLowPr>
                              <m:ctrlPr>
                                <a:rPr lang="en-US" sz="2800" b="0" i="1" smtClean="0">
                                  <a:latin typeface="Cambria Math" panose="02040503050406030204" pitchFamily="18" charset="0"/>
                                  <a:cs typeface="Segoe UI" panose="020B0502040204020203" pitchFamily="34" charset="0"/>
                                </a:rPr>
                              </m:ctrlPr>
                            </m:limLowPr>
                            <m:e>
                              <m:r>
                                <a:rPr lang="en-US" sz="2800" b="0" i="1" smtClean="0">
                                  <a:latin typeface="Cambria Math" panose="02040503050406030204" pitchFamily="18" charset="0"/>
                                  <a:cs typeface="Segoe UI" panose="020B0502040204020203" pitchFamily="34" charset="0"/>
                                </a:rPr>
                                <m:t>𝑖𝑛𝑓</m:t>
                              </m:r>
                            </m:e>
                            <m:lim>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𝑟</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𝑃</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𝑔</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
                          </m:limLow>
                        </m:fName>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But, the Wasserstein metric has a simple intuitive explanation </a:t>
                </a:r>
              </a:p>
              <a:p>
                <a:r>
                  <a:rPr lang="en-US" sz="2800" dirty="0">
                    <a:latin typeface="+mn-lt"/>
                    <a:cs typeface="Segoe UI" panose="020B0502040204020203" pitchFamily="34" charset="0"/>
                  </a:rPr>
                  <a:t>Wasserstein metric it the minimum number of ‘loads’ of probability mass that must be moved to make two distributions equal </a:t>
                </a:r>
              </a:p>
              <a:p>
                <a:r>
                  <a:rPr lang="en-US" sz="2800" dirty="0">
                    <a:latin typeface="+mn-lt"/>
                    <a:cs typeface="Segoe UI" panose="020B0502040204020203" pitchFamily="34" charset="0"/>
                  </a:rPr>
                  <a:t>The Wasserstein metric is known as the </a:t>
                </a:r>
                <a:r>
                  <a:rPr lang="en-US" sz="2800" b="1" dirty="0">
                    <a:latin typeface="+mn-lt"/>
                    <a:cs typeface="Segoe UI" panose="020B0502040204020203" pitchFamily="34" charset="0"/>
                  </a:rPr>
                  <a:t>earthmover metric</a:t>
                </a:r>
                <a:r>
                  <a:rPr lang="en-US" sz="2800" dirty="0">
                    <a:latin typeface="+mn-lt"/>
                    <a:cs typeface="Segoe UI" panose="020B0502040204020203" pitchFamily="34" charset="0"/>
                  </a:rPr>
                  <a:t>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218058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7A49C1-05C0-466A-8FBF-3F81F2AA3D72}"/>
              </a:ext>
            </a:extLst>
          </p:cNvPr>
          <p:cNvSpPr/>
          <p:nvPr/>
        </p:nvSpPr>
        <p:spPr>
          <a:xfrm>
            <a:off x="184989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C9372E0-4B8A-4226-B70A-914744C49DDE}"/>
              </a:ext>
            </a:extLst>
          </p:cNvPr>
          <p:cNvCxnSpPr>
            <a:cxnSpLocks/>
          </p:cNvCxnSpPr>
          <p:nvPr/>
        </p:nvCxnSpPr>
        <p:spPr>
          <a:xfrm>
            <a:off x="177369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4A6E38D-9CED-4CA4-BB65-2CCF48862204}"/>
              </a:ext>
            </a:extLst>
          </p:cNvPr>
          <p:cNvCxnSpPr>
            <a:cxnSpLocks/>
          </p:cNvCxnSpPr>
          <p:nvPr/>
        </p:nvCxnSpPr>
        <p:spPr>
          <a:xfrm>
            <a:off x="177369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0B7EA7C-6CA4-4C69-A584-3FA196B94C11}"/>
              </a:ext>
            </a:extLst>
          </p:cNvPr>
          <p:cNvCxnSpPr>
            <a:cxnSpLocks/>
          </p:cNvCxnSpPr>
          <p:nvPr/>
        </p:nvCxnSpPr>
        <p:spPr>
          <a:xfrm>
            <a:off x="177369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F6A072-5C74-4AA6-97FB-4103351E707F}"/>
              </a:ext>
            </a:extLst>
          </p:cNvPr>
          <p:cNvCxnSpPr>
            <a:cxnSpLocks/>
          </p:cNvCxnSpPr>
          <p:nvPr/>
        </p:nvCxnSpPr>
        <p:spPr>
          <a:xfrm>
            <a:off x="177369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0D2A03-4837-4C11-8AF1-E8CBDA74C15F}"/>
              </a:ext>
            </a:extLst>
          </p:cNvPr>
          <p:cNvCxnSpPr>
            <a:cxnSpLocks/>
          </p:cNvCxnSpPr>
          <p:nvPr/>
        </p:nvCxnSpPr>
        <p:spPr>
          <a:xfrm flipV="1">
            <a:off x="226020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2711BA-F89C-441C-920E-F83271EC7B9D}"/>
              </a:ext>
            </a:extLst>
          </p:cNvPr>
          <p:cNvCxnSpPr>
            <a:cxnSpLocks/>
          </p:cNvCxnSpPr>
          <p:nvPr/>
        </p:nvCxnSpPr>
        <p:spPr>
          <a:xfrm flipV="1">
            <a:off x="268223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C9B821-E3FA-4C60-83A7-9BF6C63F7BE2}"/>
              </a:ext>
            </a:extLst>
          </p:cNvPr>
          <p:cNvCxnSpPr>
            <a:cxnSpLocks/>
          </p:cNvCxnSpPr>
          <p:nvPr/>
        </p:nvCxnSpPr>
        <p:spPr>
          <a:xfrm flipV="1">
            <a:off x="310426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39F037-D368-4C78-A16B-7FF35C043D4A}"/>
              </a:ext>
            </a:extLst>
          </p:cNvPr>
          <p:cNvCxnSpPr>
            <a:cxnSpLocks/>
          </p:cNvCxnSpPr>
          <p:nvPr/>
        </p:nvCxnSpPr>
        <p:spPr>
          <a:xfrm flipV="1">
            <a:off x="355560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6A1A77-6417-4343-B26A-F40CC3277918}"/>
              </a:ext>
            </a:extLst>
          </p:cNvPr>
          <p:cNvSpPr txBox="1"/>
          <p:nvPr/>
        </p:nvSpPr>
        <p:spPr>
          <a:xfrm>
            <a:off x="1694564" y="5918693"/>
            <a:ext cx="339969" cy="369332"/>
          </a:xfrm>
          <a:prstGeom prst="rect">
            <a:avLst/>
          </a:prstGeom>
          <a:noFill/>
        </p:spPr>
        <p:txBody>
          <a:bodyPr wrap="square" rtlCol="0">
            <a:spAutoFit/>
          </a:bodyPr>
          <a:lstStyle/>
          <a:p>
            <a:pPr algn="ctr"/>
            <a:r>
              <a:rPr lang="en-US" dirty="0"/>
              <a:t>0</a:t>
            </a:r>
          </a:p>
        </p:txBody>
      </p:sp>
      <p:sp>
        <p:nvSpPr>
          <p:cNvPr id="19" name="TextBox 18">
            <a:extLst>
              <a:ext uri="{FF2B5EF4-FFF2-40B4-BE49-F238E27FC236}">
                <a16:creationId xmlns:a16="http://schemas.microsoft.com/office/drawing/2014/main" id="{1BA6B0A1-F6BE-4813-8D07-241398C51C75}"/>
              </a:ext>
            </a:extLst>
          </p:cNvPr>
          <p:cNvSpPr txBox="1"/>
          <p:nvPr/>
        </p:nvSpPr>
        <p:spPr>
          <a:xfrm>
            <a:off x="2090216" y="5909878"/>
            <a:ext cx="339969" cy="369332"/>
          </a:xfrm>
          <a:prstGeom prst="rect">
            <a:avLst/>
          </a:prstGeom>
          <a:noFill/>
        </p:spPr>
        <p:txBody>
          <a:bodyPr wrap="square" rtlCol="0">
            <a:spAutoFit/>
          </a:bodyPr>
          <a:lstStyle/>
          <a:p>
            <a:pPr algn="ctr"/>
            <a:r>
              <a:rPr lang="en-US" dirty="0"/>
              <a:t>1</a:t>
            </a:r>
          </a:p>
        </p:txBody>
      </p:sp>
      <p:sp>
        <p:nvSpPr>
          <p:cNvPr id="20" name="TextBox 19">
            <a:extLst>
              <a:ext uri="{FF2B5EF4-FFF2-40B4-BE49-F238E27FC236}">
                <a16:creationId xmlns:a16="http://schemas.microsoft.com/office/drawing/2014/main" id="{3856046A-5728-48AB-A60E-6A2644049A19}"/>
              </a:ext>
            </a:extLst>
          </p:cNvPr>
          <p:cNvSpPr txBox="1"/>
          <p:nvPr/>
        </p:nvSpPr>
        <p:spPr>
          <a:xfrm>
            <a:off x="2512246" y="5918693"/>
            <a:ext cx="339969" cy="369332"/>
          </a:xfrm>
          <a:prstGeom prst="rect">
            <a:avLst/>
          </a:prstGeom>
          <a:noFill/>
        </p:spPr>
        <p:txBody>
          <a:bodyPr wrap="square" rtlCol="0">
            <a:spAutoFit/>
          </a:bodyPr>
          <a:lstStyle/>
          <a:p>
            <a:pPr algn="ctr"/>
            <a:r>
              <a:rPr lang="en-US" dirty="0"/>
              <a:t>2</a:t>
            </a:r>
          </a:p>
        </p:txBody>
      </p:sp>
      <p:sp>
        <p:nvSpPr>
          <p:cNvPr id="21" name="TextBox 20">
            <a:extLst>
              <a:ext uri="{FF2B5EF4-FFF2-40B4-BE49-F238E27FC236}">
                <a16:creationId xmlns:a16="http://schemas.microsoft.com/office/drawing/2014/main" id="{9CC907AB-F62D-42D1-984E-274694488F80}"/>
              </a:ext>
            </a:extLst>
          </p:cNvPr>
          <p:cNvSpPr txBox="1"/>
          <p:nvPr/>
        </p:nvSpPr>
        <p:spPr>
          <a:xfrm>
            <a:off x="2934276" y="5927508"/>
            <a:ext cx="339969" cy="369332"/>
          </a:xfrm>
          <a:prstGeom prst="rect">
            <a:avLst/>
          </a:prstGeom>
          <a:noFill/>
        </p:spPr>
        <p:txBody>
          <a:bodyPr wrap="square" rtlCol="0">
            <a:spAutoFit/>
          </a:bodyPr>
          <a:lstStyle/>
          <a:p>
            <a:pPr algn="ctr"/>
            <a:r>
              <a:rPr lang="en-US" dirty="0"/>
              <a:t>3</a:t>
            </a:r>
          </a:p>
        </p:txBody>
      </p:sp>
      <p:sp>
        <p:nvSpPr>
          <p:cNvPr id="22" name="TextBox 21">
            <a:extLst>
              <a:ext uri="{FF2B5EF4-FFF2-40B4-BE49-F238E27FC236}">
                <a16:creationId xmlns:a16="http://schemas.microsoft.com/office/drawing/2014/main" id="{AC6D365C-91A4-4E4F-A83A-153446B4199D}"/>
              </a:ext>
            </a:extLst>
          </p:cNvPr>
          <p:cNvSpPr txBox="1"/>
          <p:nvPr/>
        </p:nvSpPr>
        <p:spPr>
          <a:xfrm>
            <a:off x="3356306" y="5936323"/>
            <a:ext cx="339969" cy="369332"/>
          </a:xfrm>
          <a:prstGeom prst="rect">
            <a:avLst/>
          </a:prstGeom>
          <a:noFill/>
        </p:spPr>
        <p:txBody>
          <a:bodyPr wrap="square" rtlCol="0">
            <a:spAutoFit/>
          </a:bodyPr>
          <a:lstStyle/>
          <a:p>
            <a:pPr algn="ctr"/>
            <a:r>
              <a:rPr lang="en-US" dirty="0"/>
              <a:t>4</a:t>
            </a:r>
          </a:p>
        </p:txBody>
      </p:sp>
      <p:sp>
        <p:nvSpPr>
          <p:cNvPr id="23" name="TextBox 22">
            <a:extLst>
              <a:ext uri="{FF2B5EF4-FFF2-40B4-BE49-F238E27FC236}">
                <a16:creationId xmlns:a16="http://schemas.microsoft.com/office/drawing/2014/main" id="{E3585503-01FD-4382-99A6-804941E40DA1}"/>
              </a:ext>
            </a:extLst>
          </p:cNvPr>
          <p:cNvSpPr txBox="1"/>
          <p:nvPr/>
        </p:nvSpPr>
        <p:spPr>
          <a:xfrm>
            <a:off x="1445446" y="5345661"/>
            <a:ext cx="339969" cy="369332"/>
          </a:xfrm>
          <a:prstGeom prst="rect">
            <a:avLst/>
          </a:prstGeom>
          <a:noFill/>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41274FDE-70BE-4C4F-AF8D-141AFAE9D539}"/>
              </a:ext>
            </a:extLst>
          </p:cNvPr>
          <p:cNvSpPr txBox="1"/>
          <p:nvPr/>
        </p:nvSpPr>
        <p:spPr>
          <a:xfrm>
            <a:off x="1442515" y="4958799"/>
            <a:ext cx="339969" cy="369332"/>
          </a:xfrm>
          <a:prstGeom prst="rect">
            <a:avLst/>
          </a:prstGeom>
          <a:noFill/>
        </p:spPr>
        <p:txBody>
          <a:bodyPr wrap="square" rtlCol="0">
            <a:spAutoFit/>
          </a:bodyPr>
          <a:lstStyle/>
          <a:p>
            <a:pPr algn="ctr"/>
            <a:r>
              <a:rPr lang="en-US" dirty="0"/>
              <a:t>2</a:t>
            </a:r>
          </a:p>
        </p:txBody>
      </p:sp>
      <p:sp>
        <p:nvSpPr>
          <p:cNvPr id="25" name="TextBox 24">
            <a:extLst>
              <a:ext uri="{FF2B5EF4-FFF2-40B4-BE49-F238E27FC236}">
                <a16:creationId xmlns:a16="http://schemas.microsoft.com/office/drawing/2014/main" id="{64D91000-8829-4190-990E-5720FBB9D061}"/>
              </a:ext>
            </a:extLst>
          </p:cNvPr>
          <p:cNvSpPr txBox="1"/>
          <p:nvPr/>
        </p:nvSpPr>
        <p:spPr>
          <a:xfrm>
            <a:off x="1448374" y="4563179"/>
            <a:ext cx="339969" cy="369332"/>
          </a:xfrm>
          <a:prstGeom prst="rect">
            <a:avLst/>
          </a:prstGeom>
          <a:noFill/>
        </p:spPr>
        <p:txBody>
          <a:bodyPr wrap="square" rtlCol="0">
            <a:spAutoFit/>
          </a:bodyPr>
          <a:lstStyle/>
          <a:p>
            <a:pPr algn="ctr"/>
            <a:r>
              <a:rPr lang="en-US" dirty="0"/>
              <a:t>3</a:t>
            </a:r>
          </a:p>
        </p:txBody>
      </p:sp>
      <p:sp>
        <p:nvSpPr>
          <p:cNvPr id="26" name="TextBox 25">
            <a:extLst>
              <a:ext uri="{FF2B5EF4-FFF2-40B4-BE49-F238E27FC236}">
                <a16:creationId xmlns:a16="http://schemas.microsoft.com/office/drawing/2014/main" id="{494EC6D2-BA0E-48E6-A7E0-02F745CCD696}"/>
              </a:ext>
            </a:extLst>
          </p:cNvPr>
          <p:cNvSpPr txBox="1"/>
          <p:nvPr/>
        </p:nvSpPr>
        <p:spPr>
          <a:xfrm>
            <a:off x="1433724" y="4226054"/>
            <a:ext cx="339969" cy="369332"/>
          </a:xfrm>
          <a:prstGeom prst="rect">
            <a:avLst/>
          </a:prstGeom>
          <a:noFill/>
        </p:spPr>
        <p:txBody>
          <a:bodyPr wrap="square" rtlCol="0">
            <a:spAutoFit/>
          </a:bodyPr>
          <a:lstStyle/>
          <a:p>
            <a:pPr algn="ctr"/>
            <a:r>
              <a:rPr lang="en-US" dirty="0"/>
              <a:t>4</a:t>
            </a:r>
          </a:p>
        </p:txBody>
      </p:sp>
      <p:sp>
        <p:nvSpPr>
          <p:cNvPr id="81" name="Rectangle 80">
            <a:extLst>
              <a:ext uri="{FF2B5EF4-FFF2-40B4-BE49-F238E27FC236}">
                <a16:creationId xmlns:a16="http://schemas.microsoft.com/office/drawing/2014/main" id="{D017B9B2-A26D-4181-A3D8-C78EFF74BA09}"/>
              </a:ext>
            </a:extLst>
          </p:cNvPr>
          <p:cNvSpPr/>
          <p:nvPr/>
        </p:nvSpPr>
        <p:spPr>
          <a:xfrm>
            <a:off x="1849893" y="1495882"/>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52A5727A-E8E8-4C3E-B468-6B21C411A8E0}"/>
              </a:ext>
            </a:extLst>
          </p:cNvPr>
          <p:cNvCxnSpPr>
            <a:cxnSpLocks/>
          </p:cNvCxnSpPr>
          <p:nvPr/>
        </p:nvCxnSpPr>
        <p:spPr>
          <a:xfrm>
            <a:off x="1773693" y="2574406"/>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B4D0904-EDC1-45CA-95A5-3ABF89A04CC2}"/>
              </a:ext>
            </a:extLst>
          </p:cNvPr>
          <p:cNvCxnSpPr>
            <a:cxnSpLocks/>
          </p:cNvCxnSpPr>
          <p:nvPr/>
        </p:nvCxnSpPr>
        <p:spPr>
          <a:xfrm>
            <a:off x="1773693" y="2949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140ADBC-3B73-48AD-9A0B-E9A2741CFA4E}"/>
              </a:ext>
            </a:extLst>
          </p:cNvPr>
          <p:cNvCxnSpPr>
            <a:cxnSpLocks/>
          </p:cNvCxnSpPr>
          <p:nvPr/>
        </p:nvCxnSpPr>
        <p:spPr>
          <a:xfrm>
            <a:off x="1773693" y="21875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740AB45-CB2A-40FC-9C6D-B0DC517B65AE}"/>
              </a:ext>
            </a:extLst>
          </p:cNvPr>
          <p:cNvCxnSpPr>
            <a:cxnSpLocks/>
          </p:cNvCxnSpPr>
          <p:nvPr/>
        </p:nvCxnSpPr>
        <p:spPr>
          <a:xfrm>
            <a:off x="1773693" y="183585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C78F3F-9A68-425B-947B-863556C7ADCD}"/>
              </a:ext>
            </a:extLst>
          </p:cNvPr>
          <p:cNvCxnSpPr>
            <a:cxnSpLocks/>
          </p:cNvCxnSpPr>
          <p:nvPr/>
        </p:nvCxnSpPr>
        <p:spPr>
          <a:xfrm flipV="1">
            <a:off x="2260201"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6F49D57-326B-4D83-A8D2-9CD2AF2574DB}"/>
              </a:ext>
            </a:extLst>
          </p:cNvPr>
          <p:cNvCxnSpPr>
            <a:cxnSpLocks/>
          </p:cNvCxnSpPr>
          <p:nvPr/>
        </p:nvCxnSpPr>
        <p:spPr>
          <a:xfrm flipV="1">
            <a:off x="2682232"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50832F5-4C34-4B95-9E45-E439E75E69A0}"/>
              </a:ext>
            </a:extLst>
          </p:cNvPr>
          <p:cNvCxnSpPr>
            <a:cxnSpLocks/>
          </p:cNvCxnSpPr>
          <p:nvPr/>
        </p:nvCxnSpPr>
        <p:spPr>
          <a:xfrm flipV="1">
            <a:off x="3104263" y="1495882"/>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4F460DD-EC6E-4BF7-8043-F8FE077A166D}"/>
              </a:ext>
            </a:extLst>
          </p:cNvPr>
          <p:cNvCxnSpPr>
            <a:cxnSpLocks/>
          </p:cNvCxnSpPr>
          <p:nvPr/>
        </p:nvCxnSpPr>
        <p:spPr>
          <a:xfrm flipV="1">
            <a:off x="3555600" y="1495882"/>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8C132ED3-3FB0-4130-A489-396BC866518C}"/>
              </a:ext>
            </a:extLst>
          </p:cNvPr>
          <p:cNvSpPr txBox="1"/>
          <p:nvPr/>
        </p:nvSpPr>
        <p:spPr>
          <a:xfrm>
            <a:off x="1694564" y="3351028"/>
            <a:ext cx="339969" cy="369332"/>
          </a:xfrm>
          <a:prstGeom prst="rect">
            <a:avLst/>
          </a:prstGeom>
          <a:noFill/>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407CC37-CDC9-46FD-8E54-2AC193567104}"/>
              </a:ext>
            </a:extLst>
          </p:cNvPr>
          <p:cNvSpPr txBox="1"/>
          <p:nvPr/>
        </p:nvSpPr>
        <p:spPr>
          <a:xfrm>
            <a:off x="2090216" y="3342213"/>
            <a:ext cx="339969" cy="369332"/>
          </a:xfrm>
          <a:prstGeom prst="rect">
            <a:avLst/>
          </a:prstGeom>
          <a:noFill/>
        </p:spPr>
        <p:txBody>
          <a:bodyPr wrap="square" rtlCol="0">
            <a:spAutoFit/>
          </a:bodyPr>
          <a:lstStyle/>
          <a:p>
            <a:pPr algn="ctr"/>
            <a:r>
              <a:rPr lang="en-US" dirty="0"/>
              <a:t>1</a:t>
            </a:r>
          </a:p>
        </p:txBody>
      </p:sp>
      <p:sp>
        <p:nvSpPr>
          <p:cNvPr id="92" name="TextBox 91">
            <a:extLst>
              <a:ext uri="{FF2B5EF4-FFF2-40B4-BE49-F238E27FC236}">
                <a16:creationId xmlns:a16="http://schemas.microsoft.com/office/drawing/2014/main" id="{12640D23-CB68-4675-8C91-B41C393AAD76}"/>
              </a:ext>
            </a:extLst>
          </p:cNvPr>
          <p:cNvSpPr txBox="1"/>
          <p:nvPr/>
        </p:nvSpPr>
        <p:spPr>
          <a:xfrm>
            <a:off x="2512246" y="3351028"/>
            <a:ext cx="339969" cy="369332"/>
          </a:xfrm>
          <a:prstGeom prst="rect">
            <a:avLst/>
          </a:prstGeom>
          <a:noFill/>
        </p:spPr>
        <p:txBody>
          <a:bodyPr wrap="square" rtlCol="0">
            <a:spAutoFit/>
          </a:bodyPr>
          <a:lstStyle/>
          <a:p>
            <a:pPr algn="ctr"/>
            <a:r>
              <a:rPr lang="en-US" dirty="0"/>
              <a:t>2</a:t>
            </a:r>
          </a:p>
        </p:txBody>
      </p:sp>
      <p:sp>
        <p:nvSpPr>
          <p:cNvPr id="93" name="TextBox 92">
            <a:extLst>
              <a:ext uri="{FF2B5EF4-FFF2-40B4-BE49-F238E27FC236}">
                <a16:creationId xmlns:a16="http://schemas.microsoft.com/office/drawing/2014/main" id="{C348C1A9-C95E-401C-BEAD-34281EF5940A}"/>
              </a:ext>
            </a:extLst>
          </p:cNvPr>
          <p:cNvSpPr txBox="1"/>
          <p:nvPr/>
        </p:nvSpPr>
        <p:spPr>
          <a:xfrm>
            <a:off x="2934276" y="3359843"/>
            <a:ext cx="339969" cy="369332"/>
          </a:xfrm>
          <a:prstGeom prst="rect">
            <a:avLst/>
          </a:prstGeom>
          <a:noFill/>
        </p:spPr>
        <p:txBody>
          <a:bodyPr wrap="square" rtlCol="0">
            <a:spAutoFit/>
          </a:bodyPr>
          <a:lstStyle/>
          <a:p>
            <a:pPr algn="ctr"/>
            <a:r>
              <a:rPr lang="en-US" dirty="0"/>
              <a:t>3</a:t>
            </a:r>
          </a:p>
        </p:txBody>
      </p:sp>
      <p:sp>
        <p:nvSpPr>
          <p:cNvPr id="94" name="TextBox 93">
            <a:extLst>
              <a:ext uri="{FF2B5EF4-FFF2-40B4-BE49-F238E27FC236}">
                <a16:creationId xmlns:a16="http://schemas.microsoft.com/office/drawing/2014/main" id="{FB06E524-6E5F-4FCB-A408-CD85C48B6D70}"/>
              </a:ext>
            </a:extLst>
          </p:cNvPr>
          <p:cNvSpPr txBox="1"/>
          <p:nvPr/>
        </p:nvSpPr>
        <p:spPr>
          <a:xfrm>
            <a:off x="3356306" y="3368658"/>
            <a:ext cx="339969" cy="369332"/>
          </a:xfrm>
          <a:prstGeom prst="rect">
            <a:avLst/>
          </a:prstGeom>
          <a:noFill/>
        </p:spPr>
        <p:txBody>
          <a:bodyPr wrap="square" rtlCol="0">
            <a:spAutoFit/>
          </a:bodyPr>
          <a:lstStyle/>
          <a:p>
            <a:pPr algn="ctr"/>
            <a:r>
              <a:rPr lang="en-US" dirty="0"/>
              <a:t>4</a:t>
            </a:r>
          </a:p>
        </p:txBody>
      </p:sp>
      <p:sp>
        <p:nvSpPr>
          <p:cNvPr id="95" name="TextBox 94">
            <a:extLst>
              <a:ext uri="{FF2B5EF4-FFF2-40B4-BE49-F238E27FC236}">
                <a16:creationId xmlns:a16="http://schemas.microsoft.com/office/drawing/2014/main" id="{8FE00F78-B389-44C6-8AA7-15CF5B4BEC46}"/>
              </a:ext>
            </a:extLst>
          </p:cNvPr>
          <p:cNvSpPr txBox="1"/>
          <p:nvPr/>
        </p:nvSpPr>
        <p:spPr>
          <a:xfrm>
            <a:off x="1445446" y="2777996"/>
            <a:ext cx="339969" cy="369332"/>
          </a:xfrm>
          <a:prstGeom prst="rect">
            <a:avLst/>
          </a:prstGeom>
          <a:noFill/>
        </p:spPr>
        <p:txBody>
          <a:bodyPr wrap="square" rtlCol="0">
            <a:spAutoFit/>
          </a:bodyPr>
          <a:lstStyle/>
          <a:p>
            <a:pPr algn="ctr"/>
            <a:r>
              <a:rPr lang="en-US" dirty="0"/>
              <a:t>1</a:t>
            </a:r>
          </a:p>
        </p:txBody>
      </p:sp>
      <p:sp>
        <p:nvSpPr>
          <p:cNvPr id="96" name="TextBox 95">
            <a:extLst>
              <a:ext uri="{FF2B5EF4-FFF2-40B4-BE49-F238E27FC236}">
                <a16:creationId xmlns:a16="http://schemas.microsoft.com/office/drawing/2014/main" id="{C7446C36-FCF9-4404-95D1-675D34DC515F}"/>
              </a:ext>
            </a:extLst>
          </p:cNvPr>
          <p:cNvSpPr txBox="1"/>
          <p:nvPr/>
        </p:nvSpPr>
        <p:spPr>
          <a:xfrm>
            <a:off x="1442515" y="2391134"/>
            <a:ext cx="339969" cy="369332"/>
          </a:xfrm>
          <a:prstGeom prst="rect">
            <a:avLst/>
          </a:prstGeom>
          <a:noFill/>
        </p:spPr>
        <p:txBody>
          <a:bodyPr wrap="square" rtlCol="0">
            <a:spAutoFit/>
          </a:bodyPr>
          <a:lstStyle/>
          <a:p>
            <a:pPr algn="ctr"/>
            <a:r>
              <a:rPr lang="en-US" dirty="0"/>
              <a:t>2</a:t>
            </a:r>
          </a:p>
        </p:txBody>
      </p:sp>
      <p:sp>
        <p:nvSpPr>
          <p:cNvPr id="97" name="TextBox 96">
            <a:extLst>
              <a:ext uri="{FF2B5EF4-FFF2-40B4-BE49-F238E27FC236}">
                <a16:creationId xmlns:a16="http://schemas.microsoft.com/office/drawing/2014/main" id="{34B82B15-0855-4301-B25A-BE15C2DC8D58}"/>
              </a:ext>
            </a:extLst>
          </p:cNvPr>
          <p:cNvSpPr txBox="1"/>
          <p:nvPr/>
        </p:nvSpPr>
        <p:spPr>
          <a:xfrm>
            <a:off x="1448374" y="1995514"/>
            <a:ext cx="339969" cy="369332"/>
          </a:xfrm>
          <a:prstGeom prst="rect">
            <a:avLst/>
          </a:prstGeom>
          <a:noFill/>
        </p:spPr>
        <p:txBody>
          <a:bodyPr wrap="square" rtlCol="0">
            <a:spAutoFit/>
          </a:bodyPr>
          <a:lstStyle/>
          <a:p>
            <a:pPr algn="ctr"/>
            <a:r>
              <a:rPr lang="en-US" dirty="0"/>
              <a:t>3</a:t>
            </a:r>
          </a:p>
        </p:txBody>
      </p:sp>
      <p:sp>
        <p:nvSpPr>
          <p:cNvPr id="98" name="TextBox 97">
            <a:extLst>
              <a:ext uri="{FF2B5EF4-FFF2-40B4-BE49-F238E27FC236}">
                <a16:creationId xmlns:a16="http://schemas.microsoft.com/office/drawing/2014/main" id="{C35331B1-49BE-4953-88B7-1F9AA1F607DE}"/>
              </a:ext>
            </a:extLst>
          </p:cNvPr>
          <p:cNvSpPr txBox="1"/>
          <p:nvPr/>
        </p:nvSpPr>
        <p:spPr>
          <a:xfrm>
            <a:off x="1433724" y="1658389"/>
            <a:ext cx="339969" cy="369332"/>
          </a:xfrm>
          <a:prstGeom prst="rect">
            <a:avLst/>
          </a:prstGeom>
          <a:noFill/>
        </p:spPr>
        <p:txBody>
          <a:bodyPr wrap="square" rtlCol="0">
            <a:spAutoFit/>
          </a:bodyPr>
          <a:lstStyle/>
          <a:p>
            <a:pPr algn="ctr"/>
            <a:r>
              <a:rPr lang="en-US" dirty="0"/>
              <a:t>4</a:t>
            </a:r>
          </a:p>
        </p:txBody>
      </p:sp>
      <p:sp>
        <p:nvSpPr>
          <p:cNvPr id="153" name="Rectangle 152">
            <a:extLst>
              <a:ext uri="{FF2B5EF4-FFF2-40B4-BE49-F238E27FC236}">
                <a16:creationId xmlns:a16="http://schemas.microsoft.com/office/drawing/2014/main" id="{FA8CCE7E-B062-40B8-8720-E68780BC8059}"/>
              </a:ext>
            </a:extLst>
          </p:cNvPr>
          <p:cNvSpPr/>
          <p:nvPr/>
        </p:nvSpPr>
        <p:spPr>
          <a:xfrm>
            <a:off x="209021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A1D1A303-465F-491C-BBDA-AA1DB64A1E60}"/>
              </a:ext>
            </a:extLst>
          </p:cNvPr>
          <p:cNvSpPr/>
          <p:nvPr/>
        </p:nvSpPr>
        <p:spPr>
          <a:xfrm>
            <a:off x="251812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D939D522-D7A9-4564-88AC-CB321F92CE37}"/>
              </a:ext>
            </a:extLst>
          </p:cNvPr>
          <p:cNvSpPr/>
          <p:nvPr/>
        </p:nvSpPr>
        <p:spPr>
          <a:xfrm>
            <a:off x="293721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DFF9863B-EA6C-4AAC-8C30-D8F7C07EEDC3}"/>
              </a:ext>
            </a:extLst>
          </p:cNvPr>
          <p:cNvSpPr/>
          <p:nvPr/>
        </p:nvSpPr>
        <p:spPr>
          <a:xfrm>
            <a:off x="336070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ADC105D5-1221-4B6E-8FFB-CF6F7A968DD6}"/>
              </a:ext>
            </a:extLst>
          </p:cNvPr>
          <p:cNvSpPr/>
          <p:nvPr/>
        </p:nvSpPr>
        <p:spPr>
          <a:xfrm>
            <a:off x="2096083" y="2179041"/>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87E4F5F2-5487-4F6B-A0D1-F89502368756}"/>
              </a:ext>
            </a:extLst>
          </p:cNvPr>
          <p:cNvSpPr/>
          <p:nvPr/>
        </p:nvSpPr>
        <p:spPr>
          <a:xfrm>
            <a:off x="2541576" y="2586126"/>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95BA7818-0B93-433B-B9EB-A4431648E03B}"/>
              </a:ext>
            </a:extLst>
          </p:cNvPr>
          <p:cNvSpPr/>
          <p:nvPr/>
        </p:nvSpPr>
        <p:spPr>
          <a:xfrm>
            <a:off x="2978285" y="2957708"/>
            <a:ext cx="339967" cy="355252"/>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7995C189-BF39-48FA-8C24-7F0356BB4BBD}"/>
              </a:ext>
            </a:extLst>
          </p:cNvPr>
          <p:cNvSpPr/>
          <p:nvPr/>
        </p:nvSpPr>
        <p:spPr>
          <a:xfrm>
            <a:off x="3420800" y="1847573"/>
            <a:ext cx="354593" cy="1477105"/>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577A5A96-9EAE-49CB-B4DA-6546F7F155A8}"/>
              </a:ext>
            </a:extLst>
          </p:cNvPr>
          <p:cNvSpPr/>
          <p:nvPr/>
        </p:nvSpPr>
        <p:spPr>
          <a:xfrm>
            <a:off x="4446553" y="4063547"/>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a:extLst>
              <a:ext uri="{FF2B5EF4-FFF2-40B4-BE49-F238E27FC236}">
                <a16:creationId xmlns:a16="http://schemas.microsoft.com/office/drawing/2014/main" id="{6C067503-9A96-400B-B538-EDEC38CF40B2}"/>
              </a:ext>
            </a:extLst>
          </p:cNvPr>
          <p:cNvCxnSpPr>
            <a:cxnSpLocks/>
          </p:cNvCxnSpPr>
          <p:nvPr/>
        </p:nvCxnSpPr>
        <p:spPr>
          <a:xfrm>
            <a:off x="4370353" y="514207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B4E654F-D711-4E09-B662-D5735DC61FF2}"/>
              </a:ext>
            </a:extLst>
          </p:cNvPr>
          <p:cNvCxnSpPr>
            <a:cxnSpLocks/>
          </p:cNvCxnSpPr>
          <p:nvPr/>
        </p:nvCxnSpPr>
        <p:spPr>
          <a:xfrm>
            <a:off x="4370353" y="5517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EC43581-FCCB-4A33-8117-F7F708CA6D0A}"/>
              </a:ext>
            </a:extLst>
          </p:cNvPr>
          <p:cNvCxnSpPr>
            <a:cxnSpLocks/>
          </p:cNvCxnSpPr>
          <p:nvPr/>
        </p:nvCxnSpPr>
        <p:spPr>
          <a:xfrm>
            <a:off x="4370353" y="4755209"/>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47E670B-FF19-4E94-A6CB-1ECA28B395A7}"/>
              </a:ext>
            </a:extLst>
          </p:cNvPr>
          <p:cNvCxnSpPr>
            <a:cxnSpLocks/>
          </p:cNvCxnSpPr>
          <p:nvPr/>
        </p:nvCxnSpPr>
        <p:spPr>
          <a:xfrm>
            <a:off x="4370353" y="4403518"/>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10247AC-CDB9-47BF-8737-57D86B968DCC}"/>
              </a:ext>
            </a:extLst>
          </p:cNvPr>
          <p:cNvCxnSpPr>
            <a:cxnSpLocks/>
          </p:cNvCxnSpPr>
          <p:nvPr/>
        </p:nvCxnSpPr>
        <p:spPr>
          <a:xfrm flipV="1">
            <a:off x="4856861"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0416CB2-1151-42DD-BF2C-3A8D80F00B10}"/>
              </a:ext>
            </a:extLst>
          </p:cNvPr>
          <p:cNvCxnSpPr>
            <a:cxnSpLocks/>
          </p:cNvCxnSpPr>
          <p:nvPr/>
        </p:nvCxnSpPr>
        <p:spPr>
          <a:xfrm flipV="1">
            <a:off x="5278892"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8DAAE31-89FC-40FD-B536-23B8CAD745BE}"/>
              </a:ext>
            </a:extLst>
          </p:cNvPr>
          <p:cNvCxnSpPr>
            <a:cxnSpLocks/>
          </p:cNvCxnSpPr>
          <p:nvPr/>
        </p:nvCxnSpPr>
        <p:spPr>
          <a:xfrm flipV="1">
            <a:off x="5700923" y="4063547"/>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5B3C91A-9283-46EE-B71D-A2FD67F138B4}"/>
              </a:ext>
            </a:extLst>
          </p:cNvPr>
          <p:cNvCxnSpPr>
            <a:cxnSpLocks/>
          </p:cNvCxnSpPr>
          <p:nvPr/>
        </p:nvCxnSpPr>
        <p:spPr>
          <a:xfrm flipV="1">
            <a:off x="6152260" y="4063547"/>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83C4803-851C-46AF-8DA5-BEEB8FF4F4A9}"/>
              </a:ext>
            </a:extLst>
          </p:cNvPr>
          <p:cNvSpPr txBox="1"/>
          <p:nvPr/>
        </p:nvSpPr>
        <p:spPr>
          <a:xfrm>
            <a:off x="4291224" y="5918693"/>
            <a:ext cx="339969" cy="369332"/>
          </a:xfrm>
          <a:prstGeom prst="rect">
            <a:avLst/>
          </a:prstGeom>
          <a:noFill/>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CB4DACBD-260D-4923-89B1-78880FA52F7E}"/>
              </a:ext>
            </a:extLst>
          </p:cNvPr>
          <p:cNvSpPr txBox="1"/>
          <p:nvPr/>
        </p:nvSpPr>
        <p:spPr>
          <a:xfrm>
            <a:off x="4686876" y="5909878"/>
            <a:ext cx="339969" cy="369332"/>
          </a:xfrm>
          <a:prstGeom prst="rect">
            <a:avLst/>
          </a:prstGeom>
          <a:noFill/>
        </p:spPr>
        <p:txBody>
          <a:bodyPr wrap="square" rtlCol="0">
            <a:spAutoFit/>
          </a:bodyPr>
          <a:lstStyle/>
          <a:p>
            <a:pPr algn="ctr"/>
            <a:r>
              <a:rPr lang="en-US" dirty="0"/>
              <a:t>1</a:t>
            </a:r>
          </a:p>
        </p:txBody>
      </p:sp>
      <p:sp>
        <p:nvSpPr>
          <p:cNvPr id="172" name="TextBox 171">
            <a:extLst>
              <a:ext uri="{FF2B5EF4-FFF2-40B4-BE49-F238E27FC236}">
                <a16:creationId xmlns:a16="http://schemas.microsoft.com/office/drawing/2014/main" id="{231ED7F0-EAD3-449A-B561-9230E0A5A5B9}"/>
              </a:ext>
            </a:extLst>
          </p:cNvPr>
          <p:cNvSpPr txBox="1"/>
          <p:nvPr/>
        </p:nvSpPr>
        <p:spPr>
          <a:xfrm>
            <a:off x="5108906" y="5918693"/>
            <a:ext cx="339969" cy="369332"/>
          </a:xfrm>
          <a:prstGeom prst="rect">
            <a:avLst/>
          </a:prstGeom>
          <a:noFill/>
        </p:spPr>
        <p:txBody>
          <a:bodyPr wrap="square" rtlCol="0">
            <a:spAutoFit/>
          </a:bodyPr>
          <a:lstStyle/>
          <a:p>
            <a:pPr algn="ctr"/>
            <a:r>
              <a:rPr lang="en-US" dirty="0"/>
              <a:t>2</a:t>
            </a:r>
          </a:p>
        </p:txBody>
      </p:sp>
      <p:sp>
        <p:nvSpPr>
          <p:cNvPr id="173" name="TextBox 172">
            <a:extLst>
              <a:ext uri="{FF2B5EF4-FFF2-40B4-BE49-F238E27FC236}">
                <a16:creationId xmlns:a16="http://schemas.microsoft.com/office/drawing/2014/main" id="{FFCCBA26-476B-497B-88A0-DED4DE10D687}"/>
              </a:ext>
            </a:extLst>
          </p:cNvPr>
          <p:cNvSpPr txBox="1"/>
          <p:nvPr/>
        </p:nvSpPr>
        <p:spPr>
          <a:xfrm>
            <a:off x="5530936" y="5927508"/>
            <a:ext cx="339969" cy="369332"/>
          </a:xfrm>
          <a:prstGeom prst="rect">
            <a:avLst/>
          </a:prstGeom>
          <a:noFill/>
        </p:spPr>
        <p:txBody>
          <a:bodyPr wrap="square" rtlCol="0">
            <a:spAutoFit/>
          </a:bodyPr>
          <a:lstStyle/>
          <a:p>
            <a:pPr algn="ctr"/>
            <a:r>
              <a:rPr lang="en-US" dirty="0"/>
              <a:t>3</a:t>
            </a:r>
          </a:p>
        </p:txBody>
      </p:sp>
      <p:sp>
        <p:nvSpPr>
          <p:cNvPr id="174" name="TextBox 173">
            <a:extLst>
              <a:ext uri="{FF2B5EF4-FFF2-40B4-BE49-F238E27FC236}">
                <a16:creationId xmlns:a16="http://schemas.microsoft.com/office/drawing/2014/main" id="{20A1AE50-C715-4CBE-B6CF-C2DE5649371F}"/>
              </a:ext>
            </a:extLst>
          </p:cNvPr>
          <p:cNvSpPr txBox="1"/>
          <p:nvPr/>
        </p:nvSpPr>
        <p:spPr>
          <a:xfrm>
            <a:off x="5952966" y="5936323"/>
            <a:ext cx="339969" cy="369332"/>
          </a:xfrm>
          <a:prstGeom prst="rect">
            <a:avLst/>
          </a:prstGeom>
          <a:noFill/>
        </p:spPr>
        <p:txBody>
          <a:bodyPr wrap="square" rtlCol="0">
            <a:spAutoFit/>
          </a:bodyPr>
          <a:lstStyle/>
          <a:p>
            <a:pPr algn="ctr"/>
            <a:r>
              <a:rPr lang="en-US" dirty="0"/>
              <a:t>4</a:t>
            </a:r>
          </a:p>
        </p:txBody>
      </p:sp>
      <p:sp>
        <p:nvSpPr>
          <p:cNvPr id="175" name="TextBox 174">
            <a:extLst>
              <a:ext uri="{FF2B5EF4-FFF2-40B4-BE49-F238E27FC236}">
                <a16:creationId xmlns:a16="http://schemas.microsoft.com/office/drawing/2014/main" id="{BB85CC1F-CD55-4EB9-B4C0-EB82C964D054}"/>
              </a:ext>
            </a:extLst>
          </p:cNvPr>
          <p:cNvSpPr txBox="1"/>
          <p:nvPr/>
        </p:nvSpPr>
        <p:spPr>
          <a:xfrm>
            <a:off x="4042106" y="5345661"/>
            <a:ext cx="339969" cy="369332"/>
          </a:xfrm>
          <a:prstGeom prst="rect">
            <a:avLst/>
          </a:prstGeom>
          <a:noFill/>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B41A70F7-719D-4256-A12E-D1B042C22F87}"/>
              </a:ext>
            </a:extLst>
          </p:cNvPr>
          <p:cNvSpPr txBox="1"/>
          <p:nvPr/>
        </p:nvSpPr>
        <p:spPr>
          <a:xfrm>
            <a:off x="4039175" y="4958799"/>
            <a:ext cx="339969" cy="369332"/>
          </a:xfrm>
          <a:prstGeom prst="rect">
            <a:avLst/>
          </a:prstGeom>
          <a:noFill/>
        </p:spPr>
        <p:txBody>
          <a:bodyPr wrap="square" rtlCol="0">
            <a:spAutoFit/>
          </a:bodyPr>
          <a:lstStyle/>
          <a:p>
            <a:pPr algn="ctr"/>
            <a:r>
              <a:rPr lang="en-US" dirty="0"/>
              <a:t>2</a:t>
            </a:r>
          </a:p>
        </p:txBody>
      </p:sp>
      <p:sp>
        <p:nvSpPr>
          <p:cNvPr id="177" name="TextBox 176">
            <a:extLst>
              <a:ext uri="{FF2B5EF4-FFF2-40B4-BE49-F238E27FC236}">
                <a16:creationId xmlns:a16="http://schemas.microsoft.com/office/drawing/2014/main" id="{DD80A4FE-A64B-4246-B23C-5AD7CACAB62C}"/>
              </a:ext>
            </a:extLst>
          </p:cNvPr>
          <p:cNvSpPr txBox="1"/>
          <p:nvPr/>
        </p:nvSpPr>
        <p:spPr>
          <a:xfrm>
            <a:off x="4045034" y="4563179"/>
            <a:ext cx="339969" cy="369332"/>
          </a:xfrm>
          <a:prstGeom prst="rect">
            <a:avLst/>
          </a:prstGeom>
          <a:noFill/>
        </p:spPr>
        <p:txBody>
          <a:bodyPr wrap="square" rtlCol="0">
            <a:spAutoFit/>
          </a:bodyPr>
          <a:lstStyle/>
          <a:p>
            <a:pPr algn="ctr"/>
            <a:r>
              <a:rPr lang="en-US" dirty="0"/>
              <a:t>3</a:t>
            </a:r>
          </a:p>
        </p:txBody>
      </p:sp>
      <p:sp>
        <p:nvSpPr>
          <p:cNvPr id="178" name="TextBox 177">
            <a:extLst>
              <a:ext uri="{FF2B5EF4-FFF2-40B4-BE49-F238E27FC236}">
                <a16:creationId xmlns:a16="http://schemas.microsoft.com/office/drawing/2014/main" id="{F2B15901-811C-4F8D-9FD4-068966C6CDAD}"/>
              </a:ext>
            </a:extLst>
          </p:cNvPr>
          <p:cNvSpPr txBox="1"/>
          <p:nvPr/>
        </p:nvSpPr>
        <p:spPr>
          <a:xfrm>
            <a:off x="4030384" y="4226054"/>
            <a:ext cx="339969" cy="369332"/>
          </a:xfrm>
          <a:prstGeom prst="rect">
            <a:avLst/>
          </a:prstGeom>
          <a:noFill/>
        </p:spPr>
        <p:txBody>
          <a:bodyPr wrap="square" rtlCol="0">
            <a:spAutoFit/>
          </a:bodyPr>
          <a:lstStyle/>
          <a:p>
            <a:pPr algn="ctr"/>
            <a:r>
              <a:rPr lang="en-US" dirty="0"/>
              <a:t>4</a:t>
            </a:r>
          </a:p>
        </p:txBody>
      </p:sp>
      <p:sp>
        <p:nvSpPr>
          <p:cNvPr id="179" name="Rectangle 178">
            <a:extLst>
              <a:ext uri="{FF2B5EF4-FFF2-40B4-BE49-F238E27FC236}">
                <a16:creationId xmlns:a16="http://schemas.microsoft.com/office/drawing/2014/main" id="{86B0FA5A-21F8-4AFE-8AB2-136E417B8668}"/>
              </a:ext>
            </a:extLst>
          </p:cNvPr>
          <p:cNvSpPr/>
          <p:nvPr/>
        </p:nvSpPr>
        <p:spPr>
          <a:xfrm>
            <a:off x="4686876" y="5511292"/>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158414A2-0FBC-4477-8109-8A09AE81AB29}"/>
              </a:ext>
            </a:extLst>
          </p:cNvPr>
          <p:cNvSpPr/>
          <p:nvPr/>
        </p:nvSpPr>
        <p:spPr>
          <a:xfrm>
            <a:off x="5114780" y="5130346"/>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4837E48-D595-4E28-87FF-C0D3E39A0454}"/>
              </a:ext>
            </a:extLst>
          </p:cNvPr>
          <p:cNvSpPr/>
          <p:nvPr/>
        </p:nvSpPr>
        <p:spPr>
          <a:xfrm>
            <a:off x="5533870" y="4403518"/>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9EB7B91E-15A5-4B62-A6D9-D75AAE622297}"/>
              </a:ext>
            </a:extLst>
          </p:cNvPr>
          <p:cNvSpPr/>
          <p:nvPr/>
        </p:nvSpPr>
        <p:spPr>
          <a:xfrm>
            <a:off x="5957367" y="4743490"/>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93AFFFC9-3B11-4E2F-94A7-C5B8FA1A754D}"/>
              </a:ext>
            </a:extLst>
          </p:cNvPr>
          <p:cNvSpPr/>
          <p:nvPr/>
        </p:nvSpPr>
        <p:spPr>
          <a:xfrm>
            <a:off x="7028564" y="40502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9DB25F6A-8BBE-44D3-9CA3-8B65F96EE222}"/>
              </a:ext>
            </a:extLst>
          </p:cNvPr>
          <p:cNvCxnSpPr>
            <a:cxnSpLocks/>
          </p:cNvCxnSpPr>
          <p:nvPr/>
        </p:nvCxnSpPr>
        <p:spPr>
          <a:xfrm>
            <a:off x="6952364" y="51287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EB691C2-6AC6-4B71-91B2-AF050908627C}"/>
              </a:ext>
            </a:extLst>
          </p:cNvPr>
          <p:cNvCxnSpPr>
            <a:cxnSpLocks/>
          </p:cNvCxnSpPr>
          <p:nvPr/>
        </p:nvCxnSpPr>
        <p:spPr>
          <a:xfrm>
            <a:off x="6952364" y="550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581D676-A11D-47A2-87AC-D98C92843CD3}"/>
              </a:ext>
            </a:extLst>
          </p:cNvPr>
          <p:cNvCxnSpPr>
            <a:cxnSpLocks/>
          </p:cNvCxnSpPr>
          <p:nvPr/>
        </p:nvCxnSpPr>
        <p:spPr>
          <a:xfrm>
            <a:off x="6952364" y="4741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A6CCA31-C563-4049-AFB6-4BD915C2C5E8}"/>
              </a:ext>
            </a:extLst>
          </p:cNvPr>
          <p:cNvCxnSpPr>
            <a:cxnSpLocks/>
          </p:cNvCxnSpPr>
          <p:nvPr/>
        </p:nvCxnSpPr>
        <p:spPr>
          <a:xfrm>
            <a:off x="6952364" y="43902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11681EF-0225-4240-BAEF-B6E32C57BE71}"/>
              </a:ext>
            </a:extLst>
          </p:cNvPr>
          <p:cNvCxnSpPr>
            <a:cxnSpLocks/>
          </p:cNvCxnSpPr>
          <p:nvPr/>
        </p:nvCxnSpPr>
        <p:spPr>
          <a:xfrm flipV="1">
            <a:off x="7438872"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E22F03C-FE2A-4F39-8FEF-A0FDEAB568F3}"/>
              </a:ext>
            </a:extLst>
          </p:cNvPr>
          <p:cNvCxnSpPr>
            <a:cxnSpLocks/>
          </p:cNvCxnSpPr>
          <p:nvPr/>
        </p:nvCxnSpPr>
        <p:spPr>
          <a:xfrm flipV="1">
            <a:off x="7860903"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CECA2D9-A41D-40C1-A9AD-04B8EDB86AE5}"/>
              </a:ext>
            </a:extLst>
          </p:cNvPr>
          <p:cNvCxnSpPr>
            <a:cxnSpLocks/>
          </p:cNvCxnSpPr>
          <p:nvPr/>
        </p:nvCxnSpPr>
        <p:spPr>
          <a:xfrm flipV="1">
            <a:off x="8282934" y="40502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348D40B-7460-40EB-A4F0-17A0D78D334F}"/>
              </a:ext>
            </a:extLst>
          </p:cNvPr>
          <p:cNvCxnSpPr>
            <a:cxnSpLocks/>
          </p:cNvCxnSpPr>
          <p:nvPr/>
        </p:nvCxnSpPr>
        <p:spPr>
          <a:xfrm flipV="1">
            <a:off x="8734271" y="40502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4CEB46B3-436E-455D-AD2F-D153A6232A07}"/>
              </a:ext>
            </a:extLst>
          </p:cNvPr>
          <p:cNvSpPr txBox="1"/>
          <p:nvPr/>
        </p:nvSpPr>
        <p:spPr>
          <a:xfrm>
            <a:off x="6873235" y="5905406"/>
            <a:ext cx="339969" cy="369332"/>
          </a:xfrm>
          <a:prstGeom prst="rect">
            <a:avLst/>
          </a:prstGeom>
          <a:noFill/>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065A51D1-E0A0-4E0B-86FA-B229E158D8F8}"/>
              </a:ext>
            </a:extLst>
          </p:cNvPr>
          <p:cNvSpPr txBox="1"/>
          <p:nvPr/>
        </p:nvSpPr>
        <p:spPr>
          <a:xfrm>
            <a:off x="7268887" y="5896591"/>
            <a:ext cx="339969" cy="369332"/>
          </a:xfrm>
          <a:prstGeom prst="rect">
            <a:avLst/>
          </a:prstGeom>
          <a:noFill/>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249FDCF-C43A-4628-B16D-1095387C0092}"/>
              </a:ext>
            </a:extLst>
          </p:cNvPr>
          <p:cNvSpPr txBox="1"/>
          <p:nvPr/>
        </p:nvSpPr>
        <p:spPr>
          <a:xfrm>
            <a:off x="7690917" y="5905406"/>
            <a:ext cx="339969" cy="369332"/>
          </a:xfrm>
          <a:prstGeom prst="rect">
            <a:avLst/>
          </a:prstGeom>
          <a:noFill/>
        </p:spPr>
        <p:txBody>
          <a:bodyPr wrap="square" rtlCol="0">
            <a:spAutoFit/>
          </a:bodyPr>
          <a:lstStyle/>
          <a:p>
            <a:pPr algn="ctr"/>
            <a:r>
              <a:rPr lang="en-US" dirty="0"/>
              <a:t>2</a:t>
            </a:r>
          </a:p>
        </p:txBody>
      </p:sp>
      <p:sp>
        <p:nvSpPr>
          <p:cNvPr id="195" name="TextBox 194">
            <a:extLst>
              <a:ext uri="{FF2B5EF4-FFF2-40B4-BE49-F238E27FC236}">
                <a16:creationId xmlns:a16="http://schemas.microsoft.com/office/drawing/2014/main" id="{03152443-0F7B-4186-A54F-224A5382D556}"/>
              </a:ext>
            </a:extLst>
          </p:cNvPr>
          <p:cNvSpPr txBox="1"/>
          <p:nvPr/>
        </p:nvSpPr>
        <p:spPr>
          <a:xfrm>
            <a:off x="8112947" y="5914221"/>
            <a:ext cx="339969" cy="369332"/>
          </a:xfrm>
          <a:prstGeom prst="rect">
            <a:avLst/>
          </a:prstGeom>
          <a:noFill/>
        </p:spPr>
        <p:txBody>
          <a:bodyPr wrap="square" rtlCol="0">
            <a:spAutoFit/>
          </a:bodyPr>
          <a:lstStyle/>
          <a:p>
            <a:pPr algn="ctr"/>
            <a:r>
              <a:rPr lang="en-US" dirty="0"/>
              <a:t>3</a:t>
            </a:r>
          </a:p>
        </p:txBody>
      </p:sp>
      <p:sp>
        <p:nvSpPr>
          <p:cNvPr id="196" name="TextBox 195">
            <a:extLst>
              <a:ext uri="{FF2B5EF4-FFF2-40B4-BE49-F238E27FC236}">
                <a16:creationId xmlns:a16="http://schemas.microsoft.com/office/drawing/2014/main" id="{4D2BD11C-574E-46D7-A36E-00188FD7C427}"/>
              </a:ext>
            </a:extLst>
          </p:cNvPr>
          <p:cNvSpPr txBox="1"/>
          <p:nvPr/>
        </p:nvSpPr>
        <p:spPr>
          <a:xfrm>
            <a:off x="8534977" y="5923036"/>
            <a:ext cx="339969" cy="369332"/>
          </a:xfrm>
          <a:prstGeom prst="rect">
            <a:avLst/>
          </a:prstGeom>
          <a:noFill/>
        </p:spPr>
        <p:txBody>
          <a:bodyPr wrap="square" rtlCol="0">
            <a:spAutoFit/>
          </a:bodyPr>
          <a:lstStyle/>
          <a:p>
            <a:pPr algn="ctr"/>
            <a:r>
              <a:rPr lang="en-US" dirty="0"/>
              <a:t>4</a:t>
            </a:r>
          </a:p>
        </p:txBody>
      </p:sp>
      <p:sp>
        <p:nvSpPr>
          <p:cNvPr id="197" name="TextBox 196">
            <a:extLst>
              <a:ext uri="{FF2B5EF4-FFF2-40B4-BE49-F238E27FC236}">
                <a16:creationId xmlns:a16="http://schemas.microsoft.com/office/drawing/2014/main" id="{3AB0BC14-F333-4E72-8527-A44090CD05F3}"/>
              </a:ext>
            </a:extLst>
          </p:cNvPr>
          <p:cNvSpPr txBox="1"/>
          <p:nvPr/>
        </p:nvSpPr>
        <p:spPr>
          <a:xfrm>
            <a:off x="6624117" y="5332374"/>
            <a:ext cx="339969" cy="369332"/>
          </a:xfrm>
          <a:prstGeom prst="rect">
            <a:avLst/>
          </a:prstGeom>
          <a:noFill/>
        </p:spPr>
        <p:txBody>
          <a:bodyPr wrap="square" rtlCol="0">
            <a:spAutoFit/>
          </a:bodyPr>
          <a:lstStyle/>
          <a:p>
            <a:pPr algn="ctr"/>
            <a:r>
              <a:rPr lang="en-US" dirty="0"/>
              <a:t>1</a:t>
            </a:r>
          </a:p>
        </p:txBody>
      </p:sp>
      <p:sp>
        <p:nvSpPr>
          <p:cNvPr id="198" name="TextBox 197">
            <a:extLst>
              <a:ext uri="{FF2B5EF4-FFF2-40B4-BE49-F238E27FC236}">
                <a16:creationId xmlns:a16="http://schemas.microsoft.com/office/drawing/2014/main" id="{B7440960-22B9-4EC6-9705-4F455C9CF88B}"/>
              </a:ext>
            </a:extLst>
          </p:cNvPr>
          <p:cNvSpPr txBox="1"/>
          <p:nvPr/>
        </p:nvSpPr>
        <p:spPr>
          <a:xfrm>
            <a:off x="6621186" y="4945512"/>
            <a:ext cx="339969" cy="369332"/>
          </a:xfrm>
          <a:prstGeom prst="rect">
            <a:avLst/>
          </a:prstGeom>
          <a:noFill/>
        </p:spPr>
        <p:txBody>
          <a:bodyPr wrap="square" rtlCol="0">
            <a:spAutoFit/>
          </a:bodyPr>
          <a:lstStyle/>
          <a:p>
            <a:pPr algn="ctr"/>
            <a:r>
              <a:rPr lang="en-US" dirty="0"/>
              <a:t>2</a:t>
            </a:r>
          </a:p>
        </p:txBody>
      </p:sp>
      <p:sp>
        <p:nvSpPr>
          <p:cNvPr id="199" name="TextBox 198">
            <a:extLst>
              <a:ext uri="{FF2B5EF4-FFF2-40B4-BE49-F238E27FC236}">
                <a16:creationId xmlns:a16="http://schemas.microsoft.com/office/drawing/2014/main" id="{5ABF5128-8244-4456-9313-934170AC90DD}"/>
              </a:ext>
            </a:extLst>
          </p:cNvPr>
          <p:cNvSpPr txBox="1"/>
          <p:nvPr/>
        </p:nvSpPr>
        <p:spPr>
          <a:xfrm>
            <a:off x="6627045" y="4549892"/>
            <a:ext cx="339969" cy="369332"/>
          </a:xfrm>
          <a:prstGeom prst="rect">
            <a:avLst/>
          </a:prstGeom>
          <a:noFill/>
        </p:spPr>
        <p:txBody>
          <a:bodyPr wrap="square" rtlCol="0">
            <a:spAutoFit/>
          </a:bodyPr>
          <a:lstStyle/>
          <a:p>
            <a:pPr algn="ctr"/>
            <a:r>
              <a:rPr lang="en-US" dirty="0"/>
              <a:t>3</a:t>
            </a:r>
          </a:p>
        </p:txBody>
      </p:sp>
      <p:sp>
        <p:nvSpPr>
          <p:cNvPr id="200" name="TextBox 199">
            <a:extLst>
              <a:ext uri="{FF2B5EF4-FFF2-40B4-BE49-F238E27FC236}">
                <a16:creationId xmlns:a16="http://schemas.microsoft.com/office/drawing/2014/main" id="{7D5EB97E-CFD8-498F-8C2F-1D23AA44201B}"/>
              </a:ext>
            </a:extLst>
          </p:cNvPr>
          <p:cNvSpPr txBox="1"/>
          <p:nvPr/>
        </p:nvSpPr>
        <p:spPr>
          <a:xfrm>
            <a:off x="6612395" y="4212767"/>
            <a:ext cx="339969" cy="369332"/>
          </a:xfrm>
          <a:prstGeom prst="rect">
            <a:avLst/>
          </a:prstGeom>
          <a:noFill/>
        </p:spPr>
        <p:txBody>
          <a:bodyPr wrap="square" rtlCol="0">
            <a:spAutoFit/>
          </a:bodyPr>
          <a:lstStyle/>
          <a:p>
            <a:pPr algn="ctr"/>
            <a:r>
              <a:rPr lang="en-US" dirty="0"/>
              <a:t>4</a:t>
            </a:r>
          </a:p>
        </p:txBody>
      </p:sp>
      <p:sp>
        <p:nvSpPr>
          <p:cNvPr id="201" name="Rectangle 200">
            <a:extLst>
              <a:ext uri="{FF2B5EF4-FFF2-40B4-BE49-F238E27FC236}">
                <a16:creationId xmlns:a16="http://schemas.microsoft.com/office/drawing/2014/main" id="{91FCBB2F-36AC-4345-B214-E32538C9BF0A}"/>
              </a:ext>
            </a:extLst>
          </p:cNvPr>
          <p:cNvSpPr/>
          <p:nvPr/>
        </p:nvSpPr>
        <p:spPr>
          <a:xfrm>
            <a:off x="7268887" y="5498005"/>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F763205E-3B9E-4430-8373-56AC5ADDA541}"/>
              </a:ext>
            </a:extLst>
          </p:cNvPr>
          <p:cNvSpPr/>
          <p:nvPr/>
        </p:nvSpPr>
        <p:spPr>
          <a:xfrm>
            <a:off x="7696791" y="5117059"/>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7511CBAB-976D-4635-8BE1-0B10C83F2F6F}"/>
              </a:ext>
            </a:extLst>
          </p:cNvPr>
          <p:cNvSpPr/>
          <p:nvPr/>
        </p:nvSpPr>
        <p:spPr>
          <a:xfrm>
            <a:off x="8115881" y="4390231"/>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DB68A84F-2C49-469E-A0DE-78F43A65E591}"/>
              </a:ext>
            </a:extLst>
          </p:cNvPr>
          <p:cNvSpPr/>
          <p:nvPr/>
        </p:nvSpPr>
        <p:spPr>
          <a:xfrm>
            <a:off x="8539378" y="4730203"/>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A4658A7A-FBB6-4D35-964C-737584D165F1}"/>
              </a:ext>
            </a:extLst>
          </p:cNvPr>
          <p:cNvSpPr/>
          <p:nvPr/>
        </p:nvSpPr>
        <p:spPr>
          <a:xfrm>
            <a:off x="9610575" y="403697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8962C775-273C-4227-B114-B7D2232F4D65}"/>
              </a:ext>
            </a:extLst>
          </p:cNvPr>
          <p:cNvCxnSpPr>
            <a:cxnSpLocks/>
          </p:cNvCxnSpPr>
          <p:nvPr/>
        </p:nvCxnSpPr>
        <p:spPr>
          <a:xfrm>
            <a:off x="9534375" y="511549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1AA989A-1BF7-480F-800C-9B4BD8B90C41}"/>
              </a:ext>
            </a:extLst>
          </p:cNvPr>
          <p:cNvCxnSpPr>
            <a:cxnSpLocks/>
          </p:cNvCxnSpPr>
          <p:nvPr/>
        </p:nvCxnSpPr>
        <p:spPr>
          <a:xfrm>
            <a:off x="9534375" y="5490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E53F648-E97E-4113-8219-418569E4B0FB}"/>
              </a:ext>
            </a:extLst>
          </p:cNvPr>
          <p:cNvCxnSpPr>
            <a:cxnSpLocks/>
          </p:cNvCxnSpPr>
          <p:nvPr/>
        </p:nvCxnSpPr>
        <p:spPr>
          <a:xfrm>
            <a:off x="9534375" y="472863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902883B-C68D-48AA-B746-2D8019EFD052}"/>
              </a:ext>
            </a:extLst>
          </p:cNvPr>
          <p:cNvCxnSpPr>
            <a:cxnSpLocks/>
          </p:cNvCxnSpPr>
          <p:nvPr/>
        </p:nvCxnSpPr>
        <p:spPr>
          <a:xfrm>
            <a:off x="9534375" y="437694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3762A04-ADB6-4B16-B4D0-AAFEFF5EDEED}"/>
              </a:ext>
            </a:extLst>
          </p:cNvPr>
          <p:cNvCxnSpPr>
            <a:cxnSpLocks/>
          </p:cNvCxnSpPr>
          <p:nvPr/>
        </p:nvCxnSpPr>
        <p:spPr>
          <a:xfrm flipV="1">
            <a:off x="10020883"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5E3CE75-1FA1-4D7B-885F-B0768AC8171B}"/>
              </a:ext>
            </a:extLst>
          </p:cNvPr>
          <p:cNvCxnSpPr>
            <a:cxnSpLocks/>
          </p:cNvCxnSpPr>
          <p:nvPr/>
        </p:nvCxnSpPr>
        <p:spPr>
          <a:xfrm flipV="1">
            <a:off x="10442914"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399143A-E7A5-4C93-8827-B737C86DF532}"/>
              </a:ext>
            </a:extLst>
          </p:cNvPr>
          <p:cNvCxnSpPr>
            <a:cxnSpLocks/>
          </p:cNvCxnSpPr>
          <p:nvPr/>
        </p:nvCxnSpPr>
        <p:spPr>
          <a:xfrm flipV="1">
            <a:off x="10864945" y="403697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EE76282-BF5F-425A-AB7F-75716ED9B31A}"/>
              </a:ext>
            </a:extLst>
          </p:cNvPr>
          <p:cNvCxnSpPr>
            <a:cxnSpLocks/>
          </p:cNvCxnSpPr>
          <p:nvPr/>
        </p:nvCxnSpPr>
        <p:spPr>
          <a:xfrm flipV="1">
            <a:off x="11316282" y="403697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16FDED04-22F1-4ADF-A5CB-48F1614BC8DB}"/>
              </a:ext>
            </a:extLst>
          </p:cNvPr>
          <p:cNvSpPr txBox="1"/>
          <p:nvPr/>
        </p:nvSpPr>
        <p:spPr>
          <a:xfrm>
            <a:off x="9455246" y="5892119"/>
            <a:ext cx="339969" cy="369332"/>
          </a:xfrm>
          <a:prstGeom prst="rect">
            <a:avLst/>
          </a:prstGeom>
          <a:noFill/>
        </p:spPr>
        <p:txBody>
          <a:bodyPr wrap="square" rtlCol="0">
            <a:spAutoFit/>
          </a:bodyPr>
          <a:lstStyle/>
          <a:p>
            <a:pPr algn="ctr"/>
            <a:r>
              <a:rPr lang="en-US" dirty="0"/>
              <a:t>0</a:t>
            </a:r>
          </a:p>
        </p:txBody>
      </p:sp>
      <p:sp>
        <p:nvSpPr>
          <p:cNvPr id="215" name="TextBox 214">
            <a:extLst>
              <a:ext uri="{FF2B5EF4-FFF2-40B4-BE49-F238E27FC236}">
                <a16:creationId xmlns:a16="http://schemas.microsoft.com/office/drawing/2014/main" id="{8DE67213-9420-460D-8ED7-A5C7A0A68986}"/>
              </a:ext>
            </a:extLst>
          </p:cNvPr>
          <p:cNvSpPr txBox="1"/>
          <p:nvPr/>
        </p:nvSpPr>
        <p:spPr>
          <a:xfrm>
            <a:off x="9850898" y="5883304"/>
            <a:ext cx="339969" cy="369332"/>
          </a:xfrm>
          <a:prstGeom prst="rect">
            <a:avLst/>
          </a:prstGeom>
          <a:noFill/>
        </p:spPr>
        <p:txBody>
          <a:bodyPr wrap="square" rtlCol="0">
            <a:spAutoFit/>
          </a:bodyPr>
          <a:lstStyle/>
          <a:p>
            <a:pPr algn="ctr"/>
            <a:r>
              <a:rPr lang="en-US" dirty="0"/>
              <a:t>1</a:t>
            </a:r>
          </a:p>
        </p:txBody>
      </p:sp>
      <p:sp>
        <p:nvSpPr>
          <p:cNvPr id="216" name="TextBox 215">
            <a:extLst>
              <a:ext uri="{FF2B5EF4-FFF2-40B4-BE49-F238E27FC236}">
                <a16:creationId xmlns:a16="http://schemas.microsoft.com/office/drawing/2014/main" id="{4A180F23-0297-4C87-B6B8-6F532F5029B5}"/>
              </a:ext>
            </a:extLst>
          </p:cNvPr>
          <p:cNvSpPr txBox="1"/>
          <p:nvPr/>
        </p:nvSpPr>
        <p:spPr>
          <a:xfrm>
            <a:off x="10272928" y="5892119"/>
            <a:ext cx="339969" cy="369332"/>
          </a:xfrm>
          <a:prstGeom prst="rect">
            <a:avLst/>
          </a:prstGeom>
          <a:noFill/>
        </p:spPr>
        <p:txBody>
          <a:bodyPr wrap="square" rtlCol="0">
            <a:spAutoFit/>
          </a:bodyPr>
          <a:lstStyle/>
          <a:p>
            <a:pPr algn="ctr"/>
            <a:r>
              <a:rPr lang="en-US" dirty="0"/>
              <a:t>2</a:t>
            </a:r>
          </a:p>
        </p:txBody>
      </p:sp>
      <p:sp>
        <p:nvSpPr>
          <p:cNvPr id="217" name="TextBox 216">
            <a:extLst>
              <a:ext uri="{FF2B5EF4-FFF2-40B4-BE49-F238E27FC236}">
                <a16:creationId xmlns:a16="http://schemas.microsoft.com/office/drawing/2014/main" id="{ACF9B6A3-3FBD-4224-B1D9-46A197824F00}"/>
              </a:ext>
            </a:extLst>
          </p:cNvPr>
          <p:cNvSpPr txBox="1"/>
          <p:nvPr/>
        </p:nvSpPr>
        <p:spPr>
          <a:xfrm>
            <a:off x="10694958" y="5900934"/>
            <a:ext cx="339969" cy="369332"/>
          </a:xfrm>
          <a:prstGeom prst="rect">
            <a:avLst/>
          </a:prstGeom>
          <a:noFill/>
        </p:spPr>
        <p:txBody>
          <a:bodyPr wrap="square" rtlCol="0">
            <a:spAutoFit/>
          </a:bodyPr>
          <a:lstStyle/>
          <a:p>
            <a:pPr algn="ctr"/>
            <a:r>
              <a:rPr lang="en-US" dirty="0"/>
              <a:t>3</a:t>
            </a:r>
          </a:p>
        </p:txBody>
      </p:sp>
      <p:sp>
        <p:nvSpPr>
          <p:cNvPr id="218" name="TextBox 217">
            <a:extLst>
              <a:ext uri="{FF2B5EF4-FFF2-40B4-BE49-F238E27FC236}">
                <a16:creationId xmlns:a16="http://schemas.microsoft.com/office/drawing/2014/main" id="{66A45871-A535-405E-A956-E58CE9223A95}"/>
              </a:ext>
            </a:extLst>
          </p:cNvPr>
          <p:cNvSpPr txBox="1"/>
          <p:nvPr/>
        </p:nvSpPr>
        <p:spPr>
          <a:xfrm>
            <a:off x="11116988" y="5909749"/>
            <a:ext cx="339969" cy="369332"/>
          </a:xfrm>
          <a:prstGeom prst="rect">
            <a:avLst/>
          </a:prstGeom>
          <a:noFill/>
        </p:spPr>
        <p:txBody>
          <a:bodyPr wrap="square" rtlCol="0">
            <a:spAutoFit/>
          </a:bodyPr>
          <a:lstStyle/>
          <a:p>
            <a:pPr algn="ctr"/>
            <a:r>
              <a:rPr lang="en-US" dirty="0"/>
              <a:t>4</a:t>
            </a:r>
          </a:p>
        </p:txBody>
      </p:sp>
      <p:sp>
        <p:nvSpPr>
          <p:cNvPr id="219" name="TextBox 218">
            <a:extLst>
              <a:ext uri="{FF2B5EF4-FFF2-40B4-BE49-F238E27FC236}">
                <a16:creationId xmlns:a16="http://schemas.microsoft.com/office/drawing/2014/main" id="{2F56CABD-5C17-4939-A6F9-68F4400F372D}"/>
              </a:ext>
            </a:extLst>
          </p:cNvPr>
          <p:cNvSpPr txBox="1"/>
          <p:nvPr/>
        </p:nvSpPr>
        <p:spPr>
          <a:xfrm>
            <a:off x="9206128" y="5319087"/>
            <a:ext cx="339969" cy="369332"/>
          </a:xfrm>
          <a:prstGeom prst="rect">
            <a:avLst/>
          </a:prstGeom>
          <a:noFill/>
        </p:spPr>
        <p:txBody>
          <a:bodyPr wrap="square" rtlCol="0">
            <a:spAutoFit/>
          </a:bodyPr>
          <a:lstStyle/>
          <a:p>
            <a:pPr algn="ctr"/>
            <a:r>
              <a:rPr lang="en-US" dirty="0"/>
              <a:t>1</a:t>
            </a:r>
          </a:p>
        </p:txBody>
      </p:sp>
      <p:sp>
        <p:nvSpPr>
          <p:cNvPr id="220" name="TextBox 219">
            <a:extLst>
              <a:ext uri="{FF2B5EF4-FFF2-40B4-BE49-F238E27FC236}">
                <a16:creationId xmlns:a16="http://schemas.microsoft.com/office/drawing/2014/main" id="{E3ADB25B-EB6F-4CE5-9B0C-F5705525D125}"/>
              </a:ext>
            </a:extLst>
          </p:cNvPr>
          <p:cNvSpPr txBox="1"/>
          <p:nvPr/>
        </p:nvSpPr>
        <p:spPr>
          <a:xfrm>
            <a:off x="9203197" y="4932225"/>
            <a:ext cx="339969" cy="369332"/>
          </a:xfrm>
          <a:prstGeom prst="rect">
            <a:avLst/>
          </a:prstGeom>
          <a:noFill/>
        </p:spPr>
        <p:txBody>
          <a:bodyPr wrap="square" rtlCol="0">
            <a:spAutoFit/>
          </a:bodyPr>
          <a:lstStyle/>
          <a:p>
            <a:pPr algn="ctr"/>
            <a:r>
              <a:rPr lang="en-US" dirty="0"/>
              <a:t>2</a:t>
            </a:r>
          </a:p>
        </p:txBody>
      </p:sp>
      <p:sp>
        <p:nvSpPr>
          <p:cNvPr id="221" name="TextBox 220">
            <a:extLst>
              <a:ext uri="{FF2B5EF4-FFF2-40B4-BE49-F238E27FC236}">
                <a16:creationId xmlns:a16="http://schemas.microsoft.com/office/drawing/2014/main" id="{C580A9CE-C866-4C1F-A3C5-0036EC69FF4E}"/>
              </a:ext>
            </a:extLst>
          </p:cNvPr>
          <p:cNvSpPr txBox="1"/>
          <p:nvPr/>
        </p:nvSpPr>
        <p:spPr>
          <a:xfrm>
            <a:off x="9209056" y="4536605"/>
            <a:ext cx="339969" cy="369332"/>
          </a:xfrm>
          <a:prstGeom prst="rect">
            <a:avLst/>
          </a:prstGeom>
          <a:noFill/>
        </p:spPr>
        <p:txBody>
          <a:bodyPr wrap="square" rtlCol="0">
            <a:spAutoFit/>
          </a:bodyPr>
          <a:lstStyle/>
          <a:p>
            <a:pPr algn="ctr"/>
            <a:r>
              <a:rPr lang="en-US" dirty="0"/>
              <a:t>3</a:t>
            </a:r>
          </a:p>
        </p:txBody>
      </p:sp>
      <p:sp>
        <p:nvSpPr>
          <p:cNvPr id="222" name="TextBox 221">
            <a:extLst>
              <a:ext uri="{FF2B5EF4-FFF2-40B4-BE49-F238E27FC236}">
                <a16:creationId xmlns:a16="http://schemas.microsoft.com/office/drawing/2014/main" id="{A5CDA55D-73D9-405B-B2CC-B66F0B59DE5B}"/>
              </a:ext>
            </a:extLst>
          </p:cNvPr>
          <p:cNvSpPr txBox="1"/>
          <p:nvPr/>
        </p:nvSpPr>
        <p:spPr>
          <a:xfrm>
            <a:off x="9194406" y="4199480"/>
            <a:ext cx="339969" cy="369332"/>
          </a:xfrm>
          <a:prstGeom prst="rect">
            <a:avLst/>
          </a:prstGeom>
          <a:noFill/>
        </p:spPr>
        <p:txBody>
          <a:bodyPr wrap="square" rtlCol="0">
            <a:spAutoFit/>
          </a:bodyPr>
          <a:lstStyle/>
          <a:p>
            <a:pPr algn="ctr"/>
            <a:r>
              <a:rPr lang="en-US" dirty="0"/>
              <a:t>4</a:t>
            </a:r>
          </a:p>
        </p:txBody>
      </p:sp>
      <p:sp>
        <p:nvSpPr>
          <p:cNvPr id="223" name="Rectangle 222">
            <a:extLst>
              <a:ext uri="{FF2B5EF4-FFF2-40B4-BE49-F238E27FC236}">
                <a16:creationId xmlns:a16="http://schemas.microsoft.com/office/drawing/2014/main" id="{8FDAB4BA-7234-4E60-851B-78D8EE1ADA2A}"/>
              </a:ext>
            </a:extLst>
          </p:cNvPr>
          <p:cNvSpPr/>
          <p:nvPr/>
        </p:nvSpPr>
        <p:spPr>
          <a:xfrm>
            <a:off x="9850898" y="5484718"/>
            <a:ext cx="322377" cy="369332"/>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31A6F1D1-25E9-4140-BA81-3F2C3E0E7734}"/>
              </a:ext>
            </a:extLst>
          </p:cNvPr>
          <p:cNvSpPr/>
          <p:nvPr/>
        </p:nvSpPr>
        <p:spPr>
          <a:xfrm>
            <a:off x="10278802" y="5103772"/>
            <a:ext cx="334095" cy="75027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273A14F8-127A-4A29-8BB1-D97DF8255010}"/>
              </a:ext>
            </a:extLst>
          </p:cNvPr>
          <p:cNvSpPr/>
          <p:nvPr/>
        </p:nvSpPr>
        <p:spPr>
          <a:xfrm>
            <a:off x="10697892" y="4376944"/>
            <a:ext cx="337031" cy="147710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11FCA740-64E2-4E60-88E5-BCA7A9188FEF}"/>
              </a:ext>
            </a:extLst>
          </p:cNvPr>
          <p:cNvSpPr/>
          <p:nvPr/>
        </p:nvSpPr>
        <p:spPr>
          <a:xfrm>
            <a:off x="11121389" y="4716916"/>
            <a:ext cx="364867" cy="113713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F53F9521-6125-46EF-8912-5E386600D60B}"/>
              </a:ext>
            </a:extLst>
          </p:cNvPr>
          <p:cNvSpPr/>
          <p:nvPr/>
        </p:nvSpPr>
        <p:spPr>
          <a:xfrm>
            <a:off x="4502233" y="1509863"/>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Straight Connector 227">
            <a:extLst>
              <a:ext uri="{FF2B5EF4-FFF2-40B4-BE49-F238E27FC236}">
                <a16:creationId xmlns:a16="http://schemas.microsoft.com/office/drawing/2014/main" id="{FB939FC4-8B00-48D4-91A9-EC50C42F2AC0}"/>
              </a:ext>
            </a:extLst>
          </p:cNvPr>
          <p:cNvCxnSpPr>
            <a:cxnSpLocks/>
          </p:cNvCxnSpPr>
          <p:nvPr/>
        </p:nvCxnSpPr>
        <p:spPr>
          <a:xfrm>
            <a:off x="4426033" y="2588387"/>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725288A-2486-475A-8CE4-95A76D1BD20E}"/>
              </a:ext>
            </a:extLst>
          </p:cNvPr>
          <p:cNvCxnSpPr>
            <a:cxnSpLocks/>
          </p:cNvCxnSpPr>
          <p:nvPr/>
        </p:nvCxnSpPr>
        <p:spPr>
          <a:xfrm>
            <a:off x="4426033" y="2963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186543A-5A75-44AE-9A97-AAB6A8019A0E}"/>
              </a:ext>
            </a:extLst>
          </p:cNvPr>
          <p:cNvCxnSpPr>
            <a:cxnSpLocks/>
          </p:cNvCxnSpPr>
          <p:nvPr/>
        </p:nvCxnSpPr>
        <p:spPr>
          <a:xfrm>
            <a:off x="4426033" y="220152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C6A85D9-051D-4661-A191-F9DCE0B5985C}"/>
              </a:ext>
            </a:extLst>
          </p:cNvPr>
          <p:cNvCxnSpPr>
            <a:cxnSpLocks/>
          </p:cNvCxnSpPr>
          <p:nvPr/>
        </p:nvCxnSpPr>
        <p:spPr>
          <a:xfrm>
            <a:off x="4426033" y="184983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130D884-96ED-495C-AD86-73A5DDCCD08F}"/>
              </a:ext>
            </a:extLst>
          </p:cNvPr>
          <p:cNvCxnSpPr>
            <a:cxnSpLocks/>
          </p:cNvCxnSpPr>
          <p:nvPr/>
        </p:nvCxnSpPr>
        <p:spPr>
          <a:xfrm flipV="1">
            <a:off x="4912541"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56828868-B66D-4964-8D18-6DCBB0C3F98B}"/>
              </a:ext>
            </a:extLst>
          </p:cNvPr>
          <p:cNvCxnSpPr>
            <a:cxnSpLocks/>
          </p:cNvCxnSpPr>
          <p:nvPr/>
        </p:nvCxnSpPr>
        <p:spPr>
          <a:xfrm flipV="1">
            <a:off x="5334572"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F3F3D82-89A9-4BF5-A9C5-A6B1502FD8A4}"/>
              </a:ext>
            </a:extLst>
          </p:cNvPr>
          <p:cNvCxnSpPr>
            <a:cxnSpLocks/>
          </p:cNvCxnSpPr>
          <p:nvPr/>
        </p:nvCxnSpPr>
        <p:spPr>
          <a:xfrm flipV="1">
            <a:off x="5756603" y="1509863"/>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398B37BA-50D1-4FB1-8FAF-5A168FA1F71D}"/>
              </a:ext>
            </a:extLst>
          </p:cNvPr>
          <p:cNvCxnSpPr>
            <a:cxnSpLocks/>
          </p:cNvCxnSpPr>
          <p:nvPr/>
        </p:nvCxnSpPr>
        <p:spPr>
          <a:xfrm flipV="1">
            <a:off x="6207940" y="1509863"/>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58A8BC45-28D9-4744-9EC8-7DA29840E414}"/>
              </a:ext>
            </a:extLst>
          </p:cNvPr>
          <p:cNvSpPr txBox="1"/>
          <p:nvPr/>
        </p:nvSpPr>
        <p:spPr>
          <a:xfrm>
            <a:off x="4346904" y="3365009"/>
            <a:ext cx="339969" cy="369332"/>
          </a:xfrm>
          <a:prstGeom prst="rect">
            <a:avLst/>
          </a:prstGeom>
          <a:noFill/>
        </p:spPr>
        <p:txBody>
          <a:bodyPr wrap="square" rtlCol="0">
            <a:spAutoFit/>
          </a:bodyPr>
          <a:lstStyle/>
          <a:p>
            <a:pPr algn="ctr"/>
            <a:r>
              <a:rPr lang="en-US" dirty="0"/>
              <a:t>0</a:t>
            </a:r>
          </a:p>
        </p:txBody>
      </p:sp>
      <p:sp>
        <p:nvSpPr>
          <p:cNvPr id="237" name="TextBox 236">
            <a:extLst>
              <a:ext uri="{FF2B5EF4-FFF2-40B4-BE49-F238E27FC236}">
                <a16:creationId xmlns:a16="http://schemas.microsoft.com/office/drawing/2014/main" id="{A862766B-1639-48B5-8EFD-E022C84A7F5B}"/>
              </a:ext>
            </a:extLst>
          </p:cNvPr>
          <p:cNvSpPr txBox="1"/>
          <p:nvPr/>
        </p:nvSpPr>
        <p:spPr>
          <a:xfrm>
            <a:off x="4742556" y="3356194"/>
            <a:ext cx="339969" cy="369332"/>
          </a:xfrm>
          <a:prstGeom prst="rect">
            <a:avLst/>
          </a:prstGeom>
          <a:noFill/>
        </p:spPr>
        <p:txBody>
          <a:bodyPr wrap="square" rtlCol="0">
            <a:spAutoFit/>
          </a:bodyPr>
          <a:lstStyle/>
          <a:p>
            <a:pPr algn="ctr"/>
            <a:r>
              <a:rPr lang="en-US" dirty="0"/>
              <a:t>1</a:t>
            </a:r>
          </a:p>
        </p:txBody>
      </p:sp>
      <p:sp>
        <p:nvSpPr>
          <p:cNvPr id="238" name="TextBox 237">
            <a:extLst>
              <a:ext uri="{FF2B5EF4-FFF2-40B4-BE49-F238E27FC236}">
                <a16:creationId xmlns:a16="http://schemas.microsoft.com/office/drawing/2014/main" id="{61CFB8AF-F2FE-4F19-8AB6-5FBCDF94425C}"/>
              </a:ext>
            </a:extLst>
          </p:cNvPr>
          <p:cNvSpPr txBox="1"/>
          <p:nvPr/>
        </p:nvSpPr>
        <p:spPr>
          <a:xfrm>
            <a:off x="5164586" y="3365009"/>
            <a:ext cx="339969" cy="369332"/>
          </a:xfrm>
          <a:prstGeom prst="rect">
            <a:avLst/>
          </a:prstGeom>
          <a:noFill/>
        </p:spPr>
        <p:txBody>
          <a:bodyPr wrap="square" rtlCol="0">
            <a:spAutoFit/>
          </a:bodyPr>
          <a:lstStyle/>
          <a:p>
            <a:pPr algn="ctr"/>
            <a:r>
              <a:rPr lang="en-US" dirty="0"/>
              <a:t>2</a:t>
            </a:r>
          </a:p>
        </p:txBody>
      </p:sp>
      <p:sp>
        <p:nvSpPr>
          <p:cNvPr id="239" name="TextBox 238">
            <a:extLst>
              <a:ext uri="{FF2B5EF4-FFF2-40B4-BE49-F238E27FC236}">
                <a16:creationId xmlns:a16="http://schemas.microsoft.com/office/drawing/2014/main" id="{7598973E-4E28-459B-B8B5-4ED7A004C6F3}"/>
              </a:ext>
            </a:extLst>
          </p:cNvPr>
          <p:cNvSpPr txBox="1"/>
          <p:nvPr/>
        </p:nvSpPr>
        <p:spPr>
          <a:xfrm>
            <a:off x="5586616" y="3373824"/>
            <a:ext cx="339969" cy="369332"/>
          </a:xfrm>
          <a:prstGeom prst="rect">
            <a:avLst/>
          </a:prstGeom>
          <a:noFill/>
        </p:spPr>
        <p:txBody>
          <a:bodyPr wrap="square" rtlCol="0">
            <a:spAutoFit/>
          </a:bodyPr>
          <a:lstStyle/>
          <a:p>
            <a:pPr algn="ctr"/>
            <a:r>
              <a:rPr lang="en-US" dirty="0"/>
              <a:t>3</a:t>
            </a:r>
          </a:p>
        </p:txBody>
      </p:sp>
      <p:sp>
        <p:nvSpPr>
          <p:cNvPr id="240" name="TextBox 239">
            <a:extLst>
              <a:ext uri="{FF2B5EF4-FFF2-40B4-BE49-F238E27FC236}">
                <a16:creationId xmlns:a16="http://schemas.microsoft.com/office/drawing/2014/main" id="{7A349452-D1A4-41D5-8966-E7AE8E0D4124}"/>
              </a:ext>
            </a:extLst>
          </p:cNvPr>
          <p:cNvSpPr txBox="1"/>
          <p:nvPr/>
        </p:nvSpPr>
        <p:spPr>
          <a:xfrm>
            <a:off x="6008646" y="3382639"/>
            <a:ext cx="339969" cy="369332"/>
          </a:xfrm>
          <a:prstGeom prst="rect">
            <a:avLst/>
          </a:prstGeom>
          <a:noFill/>
        </p:spPr>
        <p:txBody>
          <a:bodyPr wrap="square" rtlCol="0">
            <a:spAutoFit/>
          </a:bodyPr>
          <a:lstStyle/>
          <a:p>
            <a:pPr algn="ctr"/>
            <a:r>
              <a:rPr lang="en-US" dirty="0"/>
              <a:t>4</a:t>
            </a:r>
          </a:p>
        </p:txBody>
      </p:sp>
      <p:sp>
        <p:nvSpPr>
          <p:cNvPr id="241" name="TextBox 240">
            <a:extLst>
              <a:ext uri="{FF2B5EF4-FFF2-40B4-BE49-F238E27FC236}">
                <a16:creationId xmlns:a16="http://schemas.microsoft.com/office/drawing/2014/main" id="{36EFCED6-59B8-4DE1-8FA7-85311B08C5FD}"/>
              </a:ext>
            </a:extLst>
          </p:cNvPr>
          <p:cNvSpPr txBox="1"/>
          <p:nvPr/>
        </p:nvSpPr>
        <p:spPr>
          <a:xfrm>
            <a:off x="4097786" y="2791977"/>
            <a:ext cx="339969" cy="369332"/>
          </a:xfrm>
          <a:prstGeom prst="rect">
            <a:avLst/>
          </a:prstGeom>
          <a:noFill/>
        </p:spPr>
        <p:txBody>
          <a:bodyPr wrap="square" rtlCol="0">
            <a:spAutoFit/>
          </a:bodyPr>
          <a:lstStyle/>
          <a:p>
            <a:pPr algn="ctr"/>
            <a:r>
              <a:rPr lang="en-US" dirty="0"/>
              <a:t>1</a:t>
            </a:r>
          </a:p>
        </p:txBody>
      </p:sp>
      <p:sp>
        <p:nvSpPr>
          <p:cNvPr id="242" name="TextBox 241">
            <a:extLst>
              <a:ext uri="{FF2B5EF4-FFF2-40B4-BE49-F238E27FC236}">
                <a16:creationId xmlns:a16="http://schemas.microsoft.com/office/drawing/2014/main" id="{E50AD3A7-885E-45FE-99E0-E964BE6AFFE0}"/>
              </a:ext>
            </a:extLst>
          </p:cNvPr>
          <p:cNvSpPr txBox="1"/>
          <p:nvPr/>
        </p:nvSpPr>
        <p:spPr>
          <a:xfrm>
            <a:off x="4094855" y="2405115"/>
            <a:ext cx="339969" cy="369332"/>
          </a:xfrm>
          <a:prstGeom prst="rect">
            <a:avLst/>
          </a:prstGeom>
          <a:noFill/>
        </p:spPr>
        <p:txBody>
          <a:bodyPr wrap="square" rtlCol="0">
            <a:spAutoFit/>
          </a:bodyPr>
          <a:lstStyle/>
          <a:p>
            <a:pPr algn="ctr"/>
            <a:r>
              <a:rPr lang="en-US" dirty="0"/>
              <a:t>2</a:t>
            </a:r>
          </a:p>
        </p:txBody>
      </p:sp>
      <p:sp>
        <p:nvSpPr>
          <p:cNvPr id="243" name="TextBox 242">
            <a:extLst>
              <a:ext uri="{FF2B5EF4-FFF2-40B4-BE49-F238E27FC236}">
                <a16:creationId xmlns:a16="http://schemas.microsoft.com/office/drawing/2014/main" id="{22AA1978-F8D1-4072-AA5A-D0B19C4F4B54}"/>
              </a:ext>
            </a:extLst>
          </p:cNvPr>
          <p:cNvSpPr txBox="1"/>
          <p:nvPr/>
        </p:nvSpPr>
        <p:spPr>
          <a:xfrm>
            <a:off x="4100714" y="2009495"/>
            <a:ext cx="339969" cy="369332"/>
          </a:xfrm>
          <a:prstGeom prst="rect">
            <a:avLst/>
          </a:prstGeom>
          <a:noFill/>
        </p:spPr>
        <p:txBody>
          <a:bodyPr wrap="square" rtlCol="0">
            <a:spAutoFit/>
          </a:bodyPr>
          <a:lstStyle/>
          <a:p>
            <a:pPr algn="ctr"/>
            <a:r>
              <a:rPr lang="en-US" dirty="0"/>
              <a:t>3</a:t>
            </a:r>
          </a:p>
        </p:txBody>
      </p:sp>
      <p:sp>
        <p:nvSpPr>
          <p:cNvPr id="244" name="TextBox 243">
            <a:extLst>
              <a:ext uri="{FF2B5EF4-FFF2-40B4-BE49-F238E27FC236}">
                <a16:creationId xmlns:a16="http://schemas.microsoft.com/office/drawing/2014/main" id="{919CB503-6E3B-4539-8FB9-87BD77F5F3A7}"/>
              </a:ext>
            </a:extLst>
          </p:cNvPr>
          <p:cNvSpPr txBox="1"/>
          <p:nvPr/>
        </p:nvSpPr>
        <p:spPr>
          <a:xfrm>
            <a:off x="4086064" y="1672370"/>
            <a:ext cx="339969" cy="369332"/>
          </a:xfrm>
          <a:prstGeom prst="rect">
            <a:avLst/>
          </a:prstGeom>
          <a:noFill/>
        </p:spPr>
        <p:txBody>
          <a:bodyPr wrap="square" rtlCol="0">
            <a:spAutoFit/>
          </a:bodyPr>
          <a:lstStyle/>
          <a:p>
            <a:pPr algn="ctr"/>
            <a:r>
              <a:rPr lang="en-US" dirty="0"/>
              <a:t>4</a:t>
            </a:r>
          </a:p>
        </p:txBody>
      </p:sp>
      <p:sp>
        <p:nvSpPr>
          <p:cNvPr id="245" name="Rectangle 244">
            <a:extLst>
              <a:ext uri="{FF2B5EF4-FFF2-40B4-BE49-F238E27FC236}">
                <a16:creationId xmlns:a16="http://schemas.microsoft.com/office/drawing/2014/main" id="{C3FF53BC-8629-444D-9D4A-77A892FD1767}"/>
              </a:ext>
            </a:extLst>
          </p:cNvPr>
          <p:cNvSpPr/>
          <p:nvPr/>
        </p:nvSpPr>
        <p:spPr>
          <a:xfrm>
            <a:off x="4748423" y="2193022"/>
            <a:ext cx="366331" cy="1128424"/>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6B43316E-33DD-421C-9187-9CFD815787FA}"/>
              </a:ext>
            </a:extLst>
          </p:cNvPr>
          <p:cNvSpPr/>
          <p:nvPr/>
        </p:nvSpPr>
        <p:spPr>
          <a:xfrm>
            <a:off x="5193916" y="2600107"/>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FBBB34D7-0B38-49CD-AF87-47620C26CC8E}"/>
              </a:ext>
            </a:extLst>
          </p:cNvPr>
          <p:cNvSpPr/>
          <p:nvPr/>
        </p:nvSpPr>
        <p:spPr>
          <a:xfrm>
            <a:off x="5645251" y="2949544"/>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E065B23-A992-4E86-A9B3-AA29DC6C5596}"/>
              </a:ext>
            </a:extLst>
          </p:cNvPr>
          <p:cNvSpPr/>
          <p:nvPr/>
        </p:nvSpPr>
        <p:spPr>
          <a:xfrm>
            <a:off x="6073140" y="2224972"/>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BB0FB371-AF74-4BF9-A7E2-8EF02F919A86}"/>
              </a:ext>
            </a:extLst>
          </p:cNvPr>
          <p:cNvSpPr/>
          <p:nvPr/>
        </p:nvSpPr>
        <p:spPr>
          <a:xfrm>
            <a:off x="5651109" y="2594243"/>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23B5D3F4-E044-49E7-98A8-DA41CB03A109}"/>
              </a:ext>
            </a:extLst>
          </p:cNvPr>
          <p:cNvSpPr/>
          <p:nvPr/>
        </p:nvSpPr>
        <p:spPr>
          <a:xfrm>
            <a:off x="7010980" y="1533951"/>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a:extLst>
              <a:ext uri="{FF2B5EF4-FFF2-40B4-BE49-F238E27FC236}">
                <a16:creationId xmlns:a16="http://schemas.microsoft.com/office/drawing/2014/main" id="{3AE7107C-9D66-4CED-B8D4-D3F06B062738}"/>
              </a:ext>
            </a:extLst>
          </p:cNvPr>
          <p:cNvCxnSpPr>
            <a:cxnSpLocks/>
          </p:cNvCxnSpPr>
          <p:nvPr/>
        </p:nvCxnSpPr>
        <p:spPr>
          <a:xfrm>
            <a:off x="6934780" y="2612475"/>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0287F76-BDDD-43CF-8998-F58E797C2DE1}"/>
              </a:ext>
            </a:extLst>
          </p:cNvPr>
          <p:cNvCxnSpPr>
            <a:cxnSpLocks/>
          </p:cNvCxnSpPr>
          <p:nvPr/>
        </p:nvCxnSpPr>
        <p:spPr>
          <a:xfrm>
            <a:off x="6934780" y="2987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014FF05-63C7-44F6-BC9B-9457748E6BBF}"/>
              </a:ext>
            </a:extLst>
          </p:cNvPr>
          <p:cNvCxnSpPr>
            <a:cxnSpLocks/>
          </p:cNvCxnSpPr>
          <p:nvPr/>
        </p:nvCxnSpPr>
        <p:spPr>
          <a:xfrm>
            <a:off x="6934780" y="2225613"/>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DBD9780-F2E3-40CA-A9DA-E77F0F5E231A}"/>
              </a:ext>
            </a:extLst>
          </p:cNvPr>
          <p:cNvCxnSpPr>
            <a:cxnSpLocks/>
          </p:cNvCxnSpPr>
          <p:nvPr/>
        </p:nvCxnSpPr>
        <p:spPr>
          <a:xfrm>
            <a:off x="6934780" y="18739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646282C-B720-40A8-B533-ECC11FBA121F}"/>
              </a:ext>
            </a:extLst>
          </p:cNvPr>
          <p:cNvCxnSpPr>
            <a:cxnSpLocks/>
          </p:cNvCxnSpPr>
          <p:nvPr/>
        </p:nvCxnSpPr>
        <p:spPr>
          <a:xfrm flipV="1">
            <a:off x="7421288"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5819DC3-077F-43BB-9763-C8BF57DDB395}"/>
              </a:ext>
            </a:extLst>
          </p:cNvPr>
          <p:cNvCxnSpPr>
            <a:cxnSpLocks/>
          </p:cNvCxnSpPr>
          <p:nvPr/>
        </p:nvCxnSpPr>
        <p:spPr>
          <a:xfrm flipV="1">
            <a:off x="7843319"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F0DA12C-CCD2-409A-8D9A-043F42A932C5}"/>
              </a:ext>
            </a:extLst>
          </p:cNvPr>
          <p:cNvCxnSpPr>
            <a:cxnSpLocks/>
          </p:cNvCxnSpPr>
          <p:nvPr/>
        </p:nvCxnSpPr>
        <p:spPr>
          <a:xfrm flipV="1">
            <a:off x="8265350" y="1533951"/>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9B8335E-96DD-4BDC-8117-929A7139D895}"/>
              </a:ext>
            </a:extLst>
          </p:cNvPr>
          <p:cNvCxnSpPr>
            <a:cxnSpLocks/>
          </p:cNvCxnSpPr>
          <p:nvPr/>
        </p:nvCxnSpPr>
        <p:spPr>
          <a:xfrm flipV="1">
            <a:off x="8716687" y="1533951"/>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D9F6FC8B-FF6C-4712-92B6-819D75F0C528}"/>
              </a:ext>
            </a:extLst>
          </p:cNvPr>
          <p:cNvSpPr txBox="1"/>
          <p:nvPr/>
        </p:nvSpPr>
        <p:spPr>
          <a:xfrm>
            <a:off x="6606533" y="2816065"/>
            <a:ext cx="339969" cy="369332"/>
          </a:xfrm>
          <a:prstGeom prst="rect">
            <a:avLst/>
          </a:prstGeom>
          <a:noFill/>
        </p:spPr>
        <p:txBody>
          <a:bodyPr wrap="square" rtlCol="0">
            <a:spAutoFit/>
          </a:bodyPr>
          <a:lstStyle/>
          <a:p>
            <a:pPr algn="ctr"/>
            <a:r>
              <a:rPr lang="en-US" dirty="0"/>
              <a:t>1</a:t>
            </a:r>
          </a:p>
        </p:txBody>
      </p:sp>
      <p:sp>
        <p:nvSpPr>
          <p:cNvPr id="260" name="TextBox 259">
            <a:extLst>
              <a:ext uri="{FF2B5EF4-FFF2-40B4-BE49-F238E27FC236}">
                <a16:creationId xmlns:a16="http://schemas.microsoft.com/office/drawing/2014/main" id="{4C1F6C68-16BD-40C5-ABA8-EE8FD0660121}"/>
              </a:ext>
            </a:extLst>
          </p:cNvPr>
          <p:cNvSpPr txBox="1"/>
          <p:nvPr/>
        </p:nvSpPr>
        <p:spPr>
          <a:xfrm>
            <a:off x="6603602" y="2429203"/>
            <a:ext cx="339969" cy="369332"/>
          </a:xfrm>
          <a:prstGeom prst="rect">
            <a:avLst/>
          </a:prstGeom>
          <a:noFill/>
        </p:spPr>
        <p:txBody>
          <a:bodyPr wrap="square" rtlCol="0">
            <a:spAutoFit/>
          </a:bodyPr>
          <a:lstStyle/>
          <a:p>
            <a:pPr algn="ctr"/>
            <a:r>
              <a:rPr lang="en-US" dirty="0"/>
              <a:t>2</a:t>
            </a:r>
          </a:p>
        </p:txBody>
      </p:sp>
      <p:sp>
        <p:nvSpPr>
          <p:cNvPr id="261" name="TextBox 260">
            <a:extLst>
              <a:ext uri="{FF2B5EF4-FFF2-40B4-BE49-F238E27FC236}">
                <a16:creationId xmlns:a16="http://schemas.microsoft.com/office/drawing/2014/main" id="{86F08C58-99F7-4979-9428-36633BBB0A57}"/>
              </a:ext>
            </a:extLst>
          </p:cNvPr>
          <p:cNvSpPr txBox="1"/>
          <p:nvPr/>
        </p:nvSpPr>
        <p:spPr>
          <a:xfrm>
            <a:off x="6609461" y="2033583"/>
            <a:ext cx="339969" cy="369332"/>
          </a:xfrm>
          <a:prstGeom prst="rect">
            <a:avLst/>
          </a:prstGeom>
          <a:noFill/>
        </p:spPr>
        <p:txBody>
          <a:bodyPr wrap="square" rtlCol="0">
            <a:spAutoFit/>
          </a:bodyPr>
          <a:lstStyle/>
          <a:p>
            <a:pPr algn="ctr"/>
            <a:r>
              <a:rPr lang="en-US" dirty="0"/>
              <a:t>3</a:t>
            </a:r>
          </a:p>
        </p:txBody>
      </p:sp>
      <p:sp>
        <p:nvSpPr>
          <p:cNvPr id="262" name="TextBox 261">
            <a:extLst>
              <a:ext uri="{FF2B5EF4-FFF2-40B4-BE49-F238E27FC236}">
                <a16:creationId xmlns:a16="http://schemas.microsoft.com/office/drawing/2014/main" id="{DD4F1DA1-EED2-486A-AABC-EC6CF82D9C1F}"/>
              </a:ext>
            </a:extLst>
          </p:cNvPr>
          <p:cNvSpPr txBox="1"/>
          <p:nvPr/>
        </p:nvSpPr>
        <p:spPr>
          <a:xfrm>
            <a:off x="6594811" y="1696458"/>
            <a:ext cx="339969" cy="369332"/>
          </a:xfrm>
          <a:prstGeom prst="rect">
            <a:avLst/>
          </a:prstGeom>
          <a:noFill/>
        </p:spPr>
        <p:txBody>
          <a:bodyPr wrap="square" rtlCol="0">
            <a:spAutoFit/>
          </a:bodyPr>
          <a:lstStyle/>
          <a:p>
            <a:pPr algn="ctr"/>
            <a:r>
              <a:rPr lang="en-US" dirty="0"/>
              <a:t>4</a:t>
            </a:r>
          </a:p>
        </p:txBody>
      </p:sp>
      <p:sp>
        <p:nvSpPr>
          <p:cNvPr id="264" name="Rectangle 263">
            <a:extLst>
              <a:ext uri="{FF2B5EF4-FFF2-40B4-BE49-F238E27FC236}">
                <a16:creationId xmlns:a16="http://schemas.microsoft.com/office/drawing/2014/main" id="{2172FEC3-AD1E-4ECB-8AA1-4BB104AE4CE2}"/>
              </a:ext>
            </a:extLst>
          </p:cNvPr>
          <p:cNvSpPr/>
          <p:nvPr/>
        </p:nvSpPr>
        <p:spPr>
          <a:xfrm>
            <a:off x="7702663" y="2624195"/>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559A56C8-7326-440F-B86F-98A1B0FDCAA8}"/>
              </a:ext>
            </a:extLst>
          </p:cNvPr>
          <p:cNvSpPr/>
          <p:nvPr/>
        </p:nvSpPr>
        <p:spPr>
          <a:xfrm>
            <a:off x="8153998" y="2973632"/>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C864B9E1-4E4F-4632-A166-523BCB17871C}"/>
              </a:ext>
            </a:extLst>
          </p:cNvPr>
          <p:cNvSpPr/>
          <p:nvPr/>
        </p:nvSpPr>
        <p:spPr>
          <a:xfrm>
            <a:off x="8581887" y="2249060"/>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BA64C07B-01F6-4801-85E5-533A41526249}"/>
              </a:ext>
            </a:extLst>
          </p:cNvPr>
          <p:cNvSpPr/>
          <p:nvPr/>
        </p:nvSpPr>
        <p:spPr>
          <a:xfrm>
            <a:off x="8151052" y="2191813"/>
            <a:ext cx="339967" cy="77081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a:extLst>
              <a:ext uri="{FF2B5EF4-FFF2-40B4-BE49-F238E27FC236}">
                <a16:creationId xmlns:a16="http://schemas.microsoft.com/office/drawing/2014/main" id="{EE9265B6-F59B-4F5F-BA75-B00EE534A727}"/>
              </a:ext>
            </a:extLst>
          </p:cNvPr>
          <p:cNvSpPr txBox="1"/>
          <p:nvPr/>
        </p:nvSpPr>
        <p:spPr>
          <a:xfrm>
            <a:off x="6876175" y="3383188"/>
            <a:ext cx="339969" cy="369332"/>
          </a:xfrm>
          <a:prstGeom prst="rect">
            <a:avLst/>
          </a:prstGeom>
          <a:noFill/>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B14F8FC4-63DB-40E6-82FD-2FA1916D9BB6}"/>
              </a:ext>
            </a:extLst>
          </p:cNvPr>
          <p:cNvSpPr txBox="1"/>
          <p:nvPr/>
        </p:nvSpPr>
        <p:spPr>
          <a:xfrm>
            <a:off x="7271827" y="3374373"/>
            <a:ext cx="339969" cy="369332"/>
          </a:xfrm>
          <a:prstGeom prst="rect">
            <a:avLst/>
          </a:prstGeom>
          <a:noFill/>
        </p:spPr>
        <p:txBody>
          <a:bodyPr wrap="square" rtlCol="0">
            <a:spAutoFit/>
          </a:bodyPr>
          <a:lstStyle/>
          <a:p>
            <a:pPr algn="ctr"/>
            <a:r>
              <a:rPr lang="en-US" dirty="0"/>
              <a:t>1</a:t>
            </a:r>
          </a:p>
        </p:txBody>
      </p:sp>
      <p:sp>
        <p:nvSpPr>
          <p:cNvPr id="271" name="TextBox 270">
            <a:extLst>
              <a:ext uri="{FF2B5EF4-FFF2-40B4-BE49-F238E27FC236}">
                <a16:creationId xmlns:a16="http://schemas.microsoft.com/office/drawing/2014/main" id="{1AEBC31B-A7C1-4E58-98C5-CC6F88796A8B}"/>
              </a:ext>
            </a:extLst>
          </p:cNvPr>
          <p:cNvSpPr txBox="1"/>
          <p:nvPr/>
        </p:nvSpPr>
        <p:spPr>
          <a:xfrm>
            <a:off x="7693857" y="3383188"/>
            <a:ext cx="339969" cy="369332"/>
          </a:xfrm>
          <a:prstGeom prst="rect">
            <a:avLst/>
          </a:prstGeom>
          <a:noFill/>
        </p:spPr>
        <p:txBody>
          <a:bodyPr wrap="square" rtlCol="0">
            <a:spAutoFit/>
          </a:bodyPr>
          <a:lstStyle/>
          <a:p>
            <a:pPr algn="ctr"/>
            <a:r>
              <a:rPr lang="en-US" dirty="0"/>
              <a:t>2</a:t>
            </a:r>
          </a:p>
        </p:txBody>
      </p:sp>
      <p:sp>
        <p:nvSpPr>
          <p:cNvPr id="272" name="TextBox 271">
            <a:extLst>
              <a:ext uri="{FF2B5EF4-FFF2-40B4-BE49-F238E27FC236}">
                <a16:creationId xmlns:a16="http://schemas.microsoft.com/office/drawing/2014/main" id="{8095F8D6-180C-4320-B0EA-3A237F04A6C6}"/>
              </a:ext>
            </a:extLst>
          </p:cNvPr>
          <p:cNvSpPr txBox="1"/>
          <p:nvPr/>
        </p:nvSpPr>
        <p:spPr>
          <a:xfrm>
            <a:off x="8115887" y="3392003"/>
            <a:ext cx="339969" cy="369332"/>
          </a:xfrm>
          <a:prstGeom prst="rect">
            <a:avLst/>
          </a:prstGeom>
          <a:noFill/>
        </p:spPr>
        <p:txBody>
          <a:bodyPr wrap="square" rtlCol="0">
            <a:spAutoFit/>
          </a:bodyPr>
          <a:lstStyle/>
          <a:p>
            <a:pPr algn="ctr"/>
            <a:r>
              <a:rPr lang="en-US" dirty="0"/>
              <a:t>3</a:t>
            </a:r>
          </a:p>
        </p:txBody>
      </p:sp>
      <p:sp>
        <p:nvSpPr>
          <p:cNvPr id="273" name="TextBox 272">
            <a:extLst>
              <a:ext uri="{FF2B5EF4-FFF2-40B4-BE49-F238E27FC236}">
                <a16:creationId xmlns:a16="http://schemas.microsoft.com/office/drawing/2014/main" id="{6E05E487-7DD8-4C59-8C0E-8EDDA533C02B}"/>
              </a:ext>
            </a:extLst>
          </p:cNvPr>
          <p:cNvSpPr txBox="1"/>
          <p:nvPr/>
        </p:nvSpPr>
        <p:spPr>
          <a:xfrm>
            <a:off x="8537917" y="3400818"/>
            <a:ext cx="339969" cy="369332"/>
          </a:xfrm>
          <a:prstGeom prst="rect">
            <a:avLst/>
          </a:prstGeom>
          <a:noFill/>
        </p:spPr>
        <p:txBody>
          <a:bodyPr wrap="square" rtlCol="0">
            <a:spAutoFit/>
          </a:bodyPr>
          <a:lstStyle/>
          <a:p>
            <a:pPr algn="ctr"/>
            <a:r>
              <a:rPr lang="en-US" dirty="0"/>
              <a:t>4</a:t>
            </a:r>
          </a:p>
        </p:txBody>
      </p:sp>
      <p:sp>
        <p:nvSpPr>
          <p:cNvPr id="274" name="Rectangle 273">
            <a:extLst>
              <a:ext uri="{FF2B5EF4-FFF2-40B4-BE49-F238E27FC236}">
                <a16:creationId xmlns:a16="http://schemas.microsoft.com/office/drawing/2014/main" id="{2DAD7878-BD70-4218-BB1D-5756878789B5}"/>
              </a:ext>
            </a:extLst>
          </p:cNvPr>
          <p:cNvSpPr/>
          <p:nvPr/>
        </p:nvSpPr>
        <p:spPr>
          <a:xfrm>
            <a:off x="9610590" y="1540660"/>
            <a:ext cx="2092570" cy="1817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a:extLst>
              <a:ext uri="{FF2B5EF4-FFF2-40B4-BE49-F238E27FC236}">
                <a16:creationId xmlns:a16="http://schemas.microsoft.com/office/drawing/2014/main" id="{57BC7A8B-F46E-48DE-AA21-216EE4228FF1}"/>
              </a:ext>
            </a:extLst>
          </p:cNvPr>
          <p:cNvCxnSpPr>
            <a:cxnSpLocks/>
          </p:cNvCxnSpPr>
          <p:nvPr/>
        </p:nvCxnSpPr>
        <p:spPr>
          <a:xfrm>
            <a:off x="9534390" y="2619184"/>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E8970EB-7004-4247-B37E-3447E9C2353D}"/>
              </a:ext>
            </a:extLst>
          </p:cNvPr>
          <p:cNvCxnSpPr>
            <a:cxnSpLocks/>
          </p:cNvCxnSpPr>
          <p:nvPr/>
        </p:nvCxnSpPr>
        <p:spPr>
          <a:xfrm>
            <a:off x="9534390" y="2994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EBB62DB-2F8D-4856-806F-0129F3966634}"/>
              </a:ext>
            </a:extLst>
          </p:cNvPr>
          <p:cNvCxnSpPr>
            <a:cxnSpLocks/>
          </p:cNvCxnSpPr>
          <p:nvPr/>
        </p:nvCxnSpPr>
        <p:spPr>
          <a:xfrm>
            <a:off x="9534390" y="2232322"/>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594A593-EAD4-4066-9869-F6F442A020BD}"/>
              </a:ext>
            </a:extLst>
          </p:cNvPr>
          <p:cNvCxnSpPr>
            <a:cxnSpLocks/>
          </p:cNvCxnSpPr>
          <p:nvPr/>
        </p:nvCxnSpPr>
        <p:spPr>
          <a:xfrm>
            <a:off x="9534390" y="1880631"/>
            <a:ext cx="2168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25C06E6-9FC0-460A-B7ED-BF1B2070DE22}"/>
              </a:ext>
            </a:extLst>
          </p:cNvPr>
          <p:cNvCxnSpPr>
            <a:cxnSpLocks/>
          </p:cNvCxnSpPr>
          <p:nvPr/>
        </p:nvCxnSpPr>
        <p:spPr>
          <a:xfrm flipV="1">
            <a:off x="10020898"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4B1E5BB-44CB-484F-B120-1F8FD002F631}"/>
              </a:ext>
            </a:extLst>
          </p:cNvPr>
          <p:cNvCxnSpPr>
            <a:cxnSpLocks/>
          </p:cNvCxnSpPr>
          <p:nvPr/>
        </p:nvCxnSpPr>
        <p:spPr>
          <a:xfrm flipV="1">
            <a:off x="10442929"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E71CED5E-C69E-496C-B45A-FACA91CCA500}"/>
              </a:ext>
            </a:extLst>
          </p:cNvPr>
          <p:cNvCxnSpPr>
            <a:cxnSpLocks/>
          </p:cNvCxnSpPr>
          <p:nvPr/>
        </p:nvCxnSpPr>
        <p:spPr>
          <a:xfrm flipV="1">
            <a:off x="10864960" y="1540660"/>
            <a:ext cx="0" cy="1875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438B0AA-54C4-4354-9EF9-34E30C760593}"/>
              </a:ext>
            </a:extLst>
          </p:cNvPr>
          <p:cNvCxnSpPr>
            <a:cxnSpLocks/>
          </p:cNvCxnSpPr>
          <p:nvPr/>
        </p:nvCxnSpPr>
        <p:spPr>
          <a:xfrm flipV="1">
            <a:off x="11316297" y="1540660"/>
            <a:ext cx="0" cy="1875692"/>
          </a:xfrm>
          <a:prstGeom prst="line">
            <a:avLst/>
          </a:prstGeom>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42AB3950-A0FE-4A03-BFC7-AD162CB94BC7}"/>
              </a:ext>
            </a:extLst>
          </p:cNvPr>
          <p:cNvSpPr txBox="1"/>
          <p:nvPr/>
        </p:nvSpPr>
        <p:spPr>
          <a:xfrm>
            <a:off x="9206143" y="2822774"/>
            <a:ext cx="339969" cy="369332"/>
          </a:xfrm>
          <a:prstGeom prst="rect">
            <a:avLst/>
          </a:prstGeom>
          <a:noFill/>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2D7EC428-2803-4DF2-951B-6C6FD2105BFB}"/>
              </a:ext>
            </a:extLst>
          </p:cNvPr>
          <p:cNvSpPr txBox="1"/>
          <p:nvPr/>
        </p:nvSpPr>
        <p:spPr>
          <a:xfrm>
            <a:off x="9203212" y="2435912"/>
            <a:ext cx="339969" cy="369332"/>
          </a:xfrm>
          <a:prstGeom prst="rect">
            <a:avLst/>
          </a:prstGeom>
          <a:noFill/>
        </p:spPr>
        <p:txBody>
          <a:bodyPr wrap="square" rtlCol="0">
            <a:spAutoFit/>
          </a:bodyPr>
          <a:lstStyle/>
          <a:p>
            <a:pPr algn="ctr"/>
            <a:r>
              <a:rPr lang="en-US" dirty="0"/>
              <a:t>2</a:t>
            </a:r>
          </a:p>
        </p:txBody>
      </p:sp>
      <p:sp>
        <p:nvSpPr>
          <p:cNvPr id="285" name="TextBox 284">
            <a:extLst>
              <a:ext uri="{FF2B5EF4-FFF2-40B4-BE49-F238E27FC236}">
                <a16:creationId xmlns:a16="http://schemas.microsoft.com/office/drawing/2014/main" id="{3AE99604-4BCD-404C-9C1C-9DBA9CAF7D62}"/>
              </a:ext>
            </a:extLst>
          </p:cNvPr>
          <p:cNvSpPr txBox="1"/>
          <p:nvPr/>
        </p:nvSpPr>
        <p:spPr>
          <a:xfrm>
            <a:off x="9209071" y="2040292"/>
            <a:ext cx="339969" cy="369332"/>
          </a:xfrm>
          <a:prstGeom prst="rect">
            <a:avLst/>
          </a:prstGeom>
          <a:noFill/>
        </p:spPr>
        <p:txBody>
          <a:bodyPr wrap="square" rtlCol="0">
            <a:spAutoFit/>
          </a:bodyPr>
          <a:lstStyle/>
          <a:p>
            <a:pPr algn="ctr"/>
            <a:r>
              <a:rPr lang="en-US" dirty="0"/>
              <a:t>3</a:t>
            </a:r>
          </a:p>
        </p:txBody>
      </p:sp>
      <p:sp>
        <p:nvSpPr>
          <p:cNvPr id="286" name="TextBox 285">
            <a:extLst>
              <a:ext uri="{FF2B5EF4-FFF2-40B4-BE49-F238E27FC236}">
                <a16:creationId xmlns:a16="http://schemas.microsoft.com/office/drawing/2014/main" id="{3E6BFCB9-F218-4480-A8A8-A91D81EE20CC}"/>
              </a:ext>
            </a:extLst>
          </p:cNvPr>
          <p:cNvSpPr txBox="1"/>
          <p:nvPr/>
        </p:nvSpPr>
        <p:spPr>
          <a:xfrm>
            <a:off x="9194421" y="1703167"/>
            <a:ext cx="339969" cy="369332"/>
          </a:xfrm>
          <a:prstGeom prst="rect">
            <a:avLst/>
          </a:prstGeom>
          <a:noFill/>
        </p:spPr>
        <p:txBody>
          <a:bodyPr wrap="square" rtlCol="0">
            <a:spAutoFit/>
          </a:bodyPr>
          <a:lstStyle/>
          <a:p>
            <a:pPr algn="ctr"/>
            <a:r>
              <a:rPr lang="en-US" dirty="0"/>
              <a:t>4</a:t>
            </a:r>
          </a:p>
        </p:txBody>
      </p:sp>
      <p:sp>
        <p:nvSpPr>
          <p:cNvPr id="287" name="Rectangle 286">
            <a:extLst>
              <a:ext uri="{FF2B5EF4-FFF2-40B4-BE49-F238E27FC236}">
                <a16:creationId xmlns:a16="http://schemas.microsoft.com/office/drawing/2014/main" id="{B58851A3-D8F9-4102-B6D3-468A9D70F33A}"/>
              </a:ext>
            </a:extLst>
          </p:cNvPr>
          <p:cNvSpPr/>
          <p:nvPr/>
        </p:nvSpPr>
        <p:spPr>
          <a:xfrm>
            <a:off x="9856780" y="2956253"/>
            <a:ext cx="366331" cy="395990"/>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D63A6F21-76D8-4C9A-970C-CD31BD854440}"/>
              </a:ext>
            </a:extLst>
          </p:cNvPr>
          <p:cNvSpPr/>
          <p:nvPr/>
        </p:nvSpPr>
        <p:spPr>
          <a:xfrm>
            <a:off x="10302273" y="2630904"/>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4B292F1E-DD64-4985-9D2A-BCA1DFBED033}"/>
              </a:ext>
            </a:extLst>
          </p:cNvPr>
          <p:cNvSpPr/>
          <p:nvPr/>
        </p:nvSpPr>
        <p:spPr>
          <a:xfrm>
            <a:off x="10753608" y="2980341"/>
            <a:ext cx="339967" cy="37739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FE2BDB10-DF9B-4030-9C9A-944ACA2AA9E7}"/>
              </a:ext>
            </a:extLst>
          </p:cNvPr>
          <p:cNvSpPr/>
          <p:nvPr/>
        </p:nvSpPr>
        <p:spPr>
          <a:xfrm>
            <a:off x="11181497" y="2255769"/>
            <a:ext cx="354593" cy="1113687"/>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42B399F7-F3B9-414C-A064-CCA6F7638F3E}"/>
              </a:ext>
            </a:extLst>
          </p:cNvPr>
          <p:cNvSpPr/>
          <p:nvPr/>
        </p:nvSpPr>
        <p:spPr>
          <a:xfrm>
            <a:off x="10759466" y="2625040"/>
            <a:ext cx="339967" cy="363465"/>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987C90F3-BF8F-455D-BC5E-EECD41E0A3A6}"/>
              </a:ext>
            </a:extLst>
          </p:cNvPr>
          <p:cNvSpPr/>
          <p:nvPr/>
        </p:nvSpPr>
        <p:spPr>
          <a:xfrm>
            <a:off x="10759451" y="1867883"/>
            <a:ext cx="339967" cy="748451"/>
          </a:xfrm>
          <a:prstGeom prst="rect">
            <a:avLst/>
          </a:prstGeom>
          <a:solidFill>
            <a:schemeClr val="accent6">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a:extLst>
              <a:ext uri="{FF2B5EF4-FFF2-40B4-BE49-F238E27FC236}">
                <a16:creationId xmlns:a16="http://schemas.microsoft.com/office/drawing/2014/main" id="{ECCF803F-4E95-44E9-B6EB-8B5342E58E5F}"/>
              </a:ext>
            </a:extLst>
          </p:cNvPr>
          <p:cNvSpPr txBox="1"/>
          <p:nvPr/>
        </p:nvSpPr>
        <p:spPr>
          <a:xfrm>
            <a:off x="9475785" y="3389897"/>
            <a:ext cx="339969" cy="369332"/>
          </a:xfrm>
          <a:prstGeom prst="rect">
            <a:avLst/>
          </a:prstGeom>
          <a:noFill/>
        </p:spPr>
        <p:txBody>
          <a:bodyPr wrap="square" rtlCol="0">
            <a:spAutoFit/>
          </a:bodyPr>
          <a:lstStyle/>
          <a:p>
            <a:pPr algn="ctr"/>
            <a:r>
              <a:rPr lang="en-US" dirty="0"/>
              <a:t>0</a:t>
            </a:r>
          </a:p>
        </p:txBody>
      </p:sp>
      <p:sp>
        <p:nvSpPr>
          <p:cNvPr id="294" name="TextBox 293">
            <a:extLst>
              <a:ext uri="{FF2B5EF4-FFF2-40B4-BE49-F238E27FC236}">
                <a16:creationId xmlns:a16="http://schemas.microsoft.com/office/drawing/2014/main" id="{89EC5379-8FA8-44D6-85CA-6DC22CE9047C}"/>
              </a:ext>
            </a:extLst>
          </p:cNvPr>
          <p:cNvSpPr txBox="1"/>
          <p:nvPr/>
        </p:nvSpPr>
        <p:spPr>
          <a:xfrm>
            <a:off x="9871437" y="3381082"/>
            <a:ext cx="339969" cy="369332"/>
          </a:xfrm>
          <a:prstGeom prst="rect">
            <a:avLst/>
          </a:prstGeom>
          <a:noFill/>
        </p:spPr>
        <p:txBody>
          <a:bodyPr wrap="square" rtlCol="0">
            <a:spAutoFit/>
          </a:bodyPr>
          <a:lstStyle/>
          <a:p>
            <a:pPr algn="ctr"/>
            <a:r>
              <a:rPr lang="en-US" dirty="0"/>
              <a:t>1</a:t>
            </a:r>
          </a:p>
        </p:txBody>
      </p:sp>
      <p:sp>
        <p:nvSpPr>
          <p:cNvPr id="295" name="TextBox 294">
            <a:extLst>
              <a:ext uri="{FF2B5EF4-FFF2-40B4-BE49-F238E27FC236}">
                <a16:creationId xmlns:a16="http://schemas.microsoft.com/office/drawing/2014/main" id="{3C8E3838-9B44-49F6-9355-16E6A8D0077B}"/>
              </a:ext>
            </a:extLst>
          </p:cNvPr>
          <p:cNvSpPr txBox="1"/>
          <p:nvPr/>
        </p:nvSpPr>
        <p:spPr>
          <a:xfrm>
            <a:off x="10293467" y="3389897"/>
            <a:ext cx="339969" cy="369332"/>
          </a:xfrm>
          <a:prstGeom prst="rect">
            <a:avLst/>
          </a:prstGeom>
          <a:noFill/>
        </p:spPr>
        <p:txBody>
          <a:bodyPr wrap="square" rtlCol="0">
            <a:spAutoFit/>
          </a:bodyPr>
          <a:lstStyle/>
          <a:p>
            <a:pPr algn="ctr"/>
            <a:r>
              <a:rPr lang="en-US" dirty="0"/>
              <a:t>2</a:t>
            </a:r>
          </a:p>
        </p:txBody>
      </p:sp>
      <p:sp>
        <p:nvSpPr>
          <p:cNvPr id="296" name="TextBox 295">
            <a:extLst>
              <a:ext uri="{FF2B5EF4-FFF2-40B4-BE49-F238E27FC236}">
                <a16:creationId xmlns:a16="http://schemas.microsoft.com/office/drawing/2014/main" id="{D3ABA293-EB0B-4A05-8525-74A8AE820D5E}"/>
              </a:ext>
            </a:extLst>
          </p:cNvPr>
          <p:cNvSpPr txBox="1"/>
          <p:nvPr/>
        </p:nvSpPr>
        <p:spPr>
          <a:xfrm>
            <a:off x="10715497" y="3398712"/>
            <a:ext cx="339969" cy="369332"/>
          </a:xfrm>
          <a:prstGeom prst="rect">
            <a:avLst/>
          </a:prstGeom>
          <a:noFill/>
        </p:spPr>
        <p:txBody>
          <a:bodyPr wrap="square" rtlCol="0">
            <a:spAutoFit/>
          </a:bodyPr>
          <a:lstStyle/>
          <a:p>
            <a:pPr algn="ctr"/>
            <a:r>
              <a:rPr lang="en-US" dirty="0"/>
              <a:t>3</a:t>
            </a:r>
          </a:p>
        </p:txBody>
      </p:sp>
      <p:sp>
        <p:nvSpPr>
          <p:cNvPr id="297" name="TextBox 296">
            <a:extLst>
              <a:ext uri="{FF2B5EF4-FFF2-40B4-BE49-F238E27FC236}">
                <a16:creationId xmlns:a16="http://schemas.microsoft.com/office/drawing/2014/main" id="{C9202A2C-F997-4BEA-A3E0-B356C4BE374C}"/>
              </a:ext>
            </a:extLst>
          </p:cNvPr>
          <p:cNvSpPr txBox="1"/>
          <p:nvPr/>
        </p:nvSpPr>
        <p:spPr>
          <a:xfrm>
            <a:off x="11137527" y="3407527"/>
            <a:ext cx="339969" cy="369332"/>
          </a:xfrm>
          <a:prstGeom prst="rect">
            <a:avLst/>
          </a:prstGeom>
          <a:noFill/>
        </p:spPr>
        <p:txBody>
          <a:bodyPr wrap="square" rtlCol="0">
            <a:spAutoFit/>
          </a:bodyPr>
          <a:lstStyle/>
          <a:p>
            <a:pPr algn="ctr"/>
            <a:r>
              <a:rPr lang="en-US" dirty="0"/>
              <a:t>4</a:t>
            </a:r>
          </a:p>
        </p:txBody>
      </p:sp>
      <p:sp>
        <p:nvSpPr>
          <p:cNvPr id="3" name="TextBox 2">
            <a:extLst>
              <a:ext uri="{FF2B5EF4-FFF2-40B4-BE49-F238E27FC236}">
                <a16:creationId xmlns:a16="http://schemas.microsoft.com/office/drawing/2014/main" id="{7A290E14-EC97-4B6C-A4E0-9F0A3523428D}"/>
              </a:ext>
            </a:extLst>
          </p:cNvPr>
          <p:cNvSpPr txBox="1"/>
          <p:nvPr/>
        </p:nvSpPr>
        <p:spPr>
          <a:xfrm>
            <a:off x="522215" y="2102249"/>
            <a:ext cx="984123" cy="646331"/>
          </a:xfrm>
          <a:prstGeom prst="rect">
            <a:avLst/>
          </a:prstGeom>
          <a:noFill/>
        </p:spPr>
        <p:txBody>
          <a:bodyPr wrap="square" rtlCol="0">
            <a:spAutoFit/>
          </a:bodyPr>
          <a:lstStyle/>
          <a:p>
            <a:pPr algn="ctr"/>
            <a:r>
              <a:rPr lang="en-US" sz="3600" dirty="0"/>
              <a:t>Q(x)</a:t>
            </a:r>
          </a:p>
        </p:txBody>
      </p:sp>
      <p:sp>
        <p:nvSpPr>
          <p:cNvPr id="298" name="TextBox 297">
            <a:extLst>
              <a:ext uri="{FF2B5EF4-FFF2-40B4-BE49-F238E27FC236}">
                <a16:creationId xmlns:a16="http://schemas.microsoft.com/office/drawing/2014/main" id="{B52F1A68-0CE6-42B1-908C-E90822093AF1}"/>
              </a:ext>
            </a:extLst>
          </p:cNvPr>
          <p:cNvSpPr txBox="1"/>
          <p:nvPr/>
        </p:nvSpPr>
        <p:spPr>
          <a:xfrm>
            <a:off x="579531" y="4774745"/>
            <a:ext cx="961292" cy="646331"/>
          </a:xfrm>
          <a:prstGeom prst="rect">
            <a:avLst/>
          </a:prstGeom>
          <a:noFill/>
        </p:spPr>
        <p:txBody>
          <a:bodyPr wrap="square" rtlCol="0">
            <a:spAutoFit/>
          </a:bodyPr>
          <a:lstStyle/>
          <a:p>
            <a:pPr algn="ctr"/>
            <a:r>
              <a:rPr lang="en-US" sz="3600" dirty="0"/>
              <a:t>P(x)</a:t>
            </a:r>
          </a:p>
        </p:txBody>
      </p:sp>
      <p:sp>
        <p:nvSpPr>
          <p:cNvPr id="299" name="TextBox 298">
            <a:extLst>
              <a:ext uri="{FF2B5EF4-FFF2-40B4-BE49-F238E27FC236}">
                <a16:creationId xmlns:a16="http://schemas.microsoft.com/office/drawing/2014/main" id="{AFEFBADB-1647-44D9-9870-29DD53EB2E77}"/>
              </a:ext>
            </a:extLst>
          </p:cNvPr>
          <p:cNvSpPr txBox="1"/>
          <p:nvPr/>
        </p:nvSpPr>
        <p:spPr>
          <a:xfrm>
            <a:off x="2138213" y="6305655"/>
            <a:ext cx="1515256" cy="523220"/>
          </a:xfrm>
          <a:prstGeom prst="rect">
            <a:avLst/>
          </a:prstGeom>
          <a:noFill/>
        </p:spPr>
        <p:txBody>
          <a:bodyPr wrap="square" rtlCol="0">
            <a:spAutoFit/>
          </a:bodyPr>
          <a:lstStyle/>
          <a:p>
            <a:pPr algn="ctr"/>
            <a:r>
              <a:rPr lang="en-US" sz="2800" dirty="0"/>
              <a:t>0 loads</a:t>
            </a:r>
          </a:p>
        </p:txBody>
      </p:sp>
      <p:sp>
        <p:nvSpPr>
          <p:cNvPr id="303" name="TextBox 302">
            <a:extLst>
              <a:ext uri="{FF2B5EF4-FFF2-40B4-BE49-F238E27FC236}">
                <a16:creationId xmlns:a16="http://schemas.microsoft.com/office/drawing/2014/main" id="{B49553E9-AECE-48F1-9E65-00AFEDBCD94C}"/>
              </a:ext>
            </a:extLst>
          </p:cNvPr>
          <p:cNvSpPr txBox="1"/>
          <p:nvPr/>
        </p:nvSpPr>
        <p:spPr>
          <a:xfrm>
            <a:off x="4572556" y="6304022"/>
            <a:ext cx="1515256" cy="523220"/>
          </a:xfrm>
          <a:prstGeom prst="rect">
            <a:avLst/>
          </a:prstGeom>
          <a:noFill/>
        </p:spPr>
        <p:txBody>
          <a:bodyPr wrap="square" rtlCol="0">
            <a:spAutoFit/>
          </a:bodyPr>
          <a:lstStyle/>
          <a:p>
            <a:pPr algn="ctr"/>
            <a:r>
              <a:rPr lang="en-US" sz="2800" dirty="0"/>
              <a:t>1 load</a:t>
            </a:r>
          </a:p>
        </p:txBody>
      </p:sp>
      <p:sp>
        <p:nvSpPr>
          <p:cNvPr id="304" name="TextBox 303">
            <a:extLst>
              <a:ext uri="{FF2B5EF4-FFF2-40B4-BE49-F238E27FC236}">
                <a16:creationId xmlns:a16="http://schemas.microsoft.com/office/drawing/2014/main" id="{E4247C12-C8E7-4658-A705-BAC191C32797}"/>
              </a:ext>
            </a:extLst>
          </p:cNvPr>
          <p:cNvSpPr txBox="1"/>
          <p:nvPr/>
        </p:nvSpPr>
        <p:spPr>
          <a:xfrm>
            <a:off x="7189705" y="6304022"/>
            <a:ext cx="1515256" cy="523220"/>
          </a:xfrm>
          <a:prstGeom prst="rect">
            <a:avLst/>
          </a:prstGeom>
          <a:noFill/>
        </p:spPr>
        <p:txBody>
          <a:bodyPr wrap="square" rtlCol="0">
            <a:spAutoFit/>
          </a:bodyPr>
          <a:lstStyle/>
          <a:p>
            <a:pPr algn="ctr"/>
            <a:r>
              <a:rPr lang="en-US" sz="2800" dirty="0"/>
              <a:t>2 loads</a:t>
            </a:r>
          </a:p>
        </p:txBody>
      </p:sp>
      <p:sp>
        <p:nvSpPr>
          <p:cNvPr id="305" name="TextBox 304">
            <a:extLst>
              <a:ext uri="{FF2B5EF4-FFF2-40B4-BE49-F238E27FC236}">
                <a16:creationId xmlns:a16="http://schemas.microsoft.com/office/drawing/2014/main" id="{75FA5B1F-BA59-4F6E-9995-776B0BCDAC82}"/>
              </a:ext>
            </a:extLst>
          </p:cNvPr>
          <p:cNvSpPr txBox="1"/>
          <p:nvPr/>
        </p:nvSpPr>
        <p:spPr>
          <a:xfrm>
            <a:off x="9716079" y="6334780"/>
            <a:ext cx="1515256" cy="523220"/>
          </a:xfrm>
          <a:prstGeom prst="rect">
            <a:avLst/>
          </a:prstGeom>
          <a:noFill/>
        </p:spPr>
        <p:txBody>
          <a:bodyPr wrap="square" rtlCol="0">
            <a:spAutoFit/>
          </a:bodyPr>
          <a:lstStyle/>
          <a:p>
            <a:pPr algn="ctr"/>
            <a:r>
              <a:rPr lang="en-US" sz="2800" dirty="0"/>
              <a:t>3 loads</a:t>
            </a:r>
          </a:p>
        </p:txBody>
      </p:sp>
      <p:sp>
        <p:nvSpPr>
          <p:cNvPr id="300" name="Title 1">
            <a:extLst>
              <a:ext uri="{FF2B5EF4-FFF2-40B4-BE49-F238E27FC236}">
                <a16:creationId xmlns:a16="http://schemas.microsoft.com/office/drawing/2014/main" id="{F34E2124-00EE-4CDD-A872-8259B5CAD0A1}"/>
              </a:ext>
            </a:extLst>
          </p:cNvPr>
          <p:cNvSpPr txBox="1">
            <a:spLocks/>
          </p:cNvSpPr>
          <p:nvPr/>
        </p:nvSpPr>
        <p:spPr>
          <a:xfrm>
            <a:off x="379514" y="182215"/>
            <a:ext cx="11524432" cy="12403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Segoe UI" panose="020B0502040204020203" pitchFamily="34" charset="0"/>
                <a:cs typeface="Segoe UI" panose="020B0502040204020203" pitchFamily="34" charset="0"/>
              </a:rPr>
              <a:t>The Wasserstein distance metric</a:t>
            </a:r>
          </a:p>
          <a:p>
            <a:endParaRPr lang="en-US" sz="1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How many earthmover loads are required to equalize the distributions?</a:t>
            </a:r>
          </a:p>
        </p:txBody>
      </p:sp>
      <p:sp>
        <p:nvSpPr>
          <p:cNvPr id="301" name="Rectangle 300">
            <a:extLst>
              <a:ext uri="{FF2B5EF4-FFF2-40B4-BE49-F238E27FC236}">
                <a16:creationId xmlns:a16="http://schemas.microsoft.com/office/drawing/2014/main" id="{B321AD43-111D-4DCE-A978-CE5DD2164ACD}"/>
              </a:ext>
            </a:extLst>
          </p:cNvPr>
          <p:cNvSpPr/>
          <p:nvPr/>
        </p:nvSpPr>
        <p:spPr>
          <a:xfrm>
            <a:off x="7239742" y="2632448"/>
            <a:ext cx="342868" cy="718018"/>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07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9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9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6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6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6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7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7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7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7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8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8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0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2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2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3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3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32"/>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33"/>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34"/>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3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3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3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3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23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4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4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4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4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4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4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4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4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24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259"/>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26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261"/>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262"/>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03"/>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191"/>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8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6"/>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4"/>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83"/>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85"/>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7"/>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88"/>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90"/>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9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93"/>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94"/>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95"/>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96"/>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20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202"/>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203"/>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204"/>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250"/>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251"/>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252"/>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253"/>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254"/>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255"/>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256"/>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257"/>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258"/>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268"/>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271"/>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269"/>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270"/>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272"/>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26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30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265"/>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264"/>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73"/>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219"/>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220"/>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221"/>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222"/>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304"/>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283"/>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284"/>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285"/>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286"/>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205"/>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206"/>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207"/>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208"/>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209"/>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210"/>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211"/>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212"/>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213"/>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14"/>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15"/>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16"/>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17"/>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18"/>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23"/>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24"/>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25"/>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26"/>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74"/>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275"/>
                                        </p:tgtEl>
                                        <p:attrNameLst>
                                          <p:attrName>style.visibility</p:attrName>
                                        </p:attrNameLst>
                                      </p:cBhvr>
                                      <p:to>
                                        <p:strVal val="visible"/>
                                      </p:to>
                                    </p:set>
                                  </p:childTnLst>
                                </p:cTn>
                              </p:par>
                              <p:par>
                                <p:cTn id="345" presetID="1" presetClass="entr" presetSubtype="0" fill="hold" nodeType="withEffect">
                                  <p:stCondLst>
                                    <p:cond delay="0"/>
                                  </p:stCondLst>
                                  <p:childTnLst>
                                    <p:set>
                                      <p:cBhvr>
                                        <p:cTn id="346" dur="1" fill="hold">
                                          <p:stCondLst>
                                            <p:cond delay="0"/>
                                          </p:stCondLst>
                                        </p:cTn>
                                        <p:tgtEl>
                                          <p:spTgt spid="276"/>
                                        </p:tgtEl>
                                        <p:attrNameLst>
                                          <p:attrName>style.visibility</p:attrName>
                                        </p:attrNameLst>
                                      </p:cBhvr>
                                      <p:to>
                                        <p:strVal val="visible"/>
                                      </p:to>
                                    </p:set>
                                  </p:childTnLst>
                                </p:cTn>
                              </p:par>
                              <p:par>
                                <p:cTn id="347" presetID="1" presetClass="entr" presetSubtype="0" fill="hold" nodeType="withEffect">
                                  <p:stCondLst>
                                    <p:cond delay="0"/>
                                  </p:stCondLst>
                                  <p:childTnLst>
                                    <p:set>
                                      <p:cBhvr>
                                        <p:cTn id="348" dur="1" fill="hold">
                                          <p:stCondLst>
                                            <p:cond delay="0"/>
                                          </p:stCondLst>
                                        </p:cTn>
                                        <p:tgtEl>
                                          <p:spTgt spid="277"/>
                                        </p:tgtEl>
                                        <p:attrNameLst>
                                          <p:attrName>style.visibility</p:attrName>
                                        </p:attrNameLst>
                                      </p:cBhvr>
                                      <p:to>
                                        <p:strVal val="visible"/>
                                      </p:to>
                                    </p:set>
                                  </p:childTnLst>
                                </p:cTn>
                              </p:par>
                              <p:par>
                                <p:cTn id="349" presetID="1" presetClass="entr" presetSubtype="0" fill="hold" nodeType="withEffect">
                                  <p:stCondLst>
                                    <p:cond delay="0"/>
                                  </p:stCondLst>
                                  <p:childTnLst>
                                    <p:set>
                                      <p:cBhvr>
                                        <p:cTn id="350" dur="1" fill="hold">
                                          <p:stCondLst>
                                            <p:cond delay="0"/>
                                          </p:stCondLst>
                                        </p:cTn>
                                        <p:tgtEl>
                                          <p:spTgt spid="278"/>
                                        </p:tgtEl>
                                        <p:attrNameLst>
                                          <p:attrName>style.visibility</p:attrName>
                                        </p:attrNameLst>
                                      </p:cBhvr>
                                      <p:to>
                                        <p:strVal val="visible"/>
                                      </p:to>
                                    </p:set>
                                  </p:childTnLst>
                                </p:cTn>
                              </p:par>
                              <p:par>
                                <p:cTn id="351" presetID="1" presetClass="entr" presetSubtype="0" fill="hold" nodeType="withEffect">
                                  <p:stCondLst>
                                    <p:cond delay="0"/>
                                  </p:stCondLst>
                                  <p:childTnLst>
                                    <p:set>
                                      <p:cBhvr>
                                        <p:cTn id="352" dur="1" fill="hold">
                                          <p:stCondLst>
                                            <p:cond delay="0"/>
                                          </p:stCondLst>
                                        </p:cTn>
                                        <p:tgtEl>
                                          <p:spTgt spid="279"/>
                                        </p:tgtEl>
                                        <p:attrNameLst>
                                          <p:attrName>style.visibility</p:attrName>
                                        </p:attrNameLst>
                                      </p:cBhvr>
                                      <p:to>
                                        <p:strVal val="visible"/>
                                      </p:to>
                                    </p:set>
                                  </p:childTnLst>
                                </p:cTn>
                              </p:par>
                              <p:par>
                                <p:cTn id="353" presetID="1" presetClass="entr" presetSubtype="0" fill="hold" nodeType="withEffect">
                                  <p:stCondLst>
                                    <p:cond delay="0"/>
                                  </p:stCondLst>
                                  <p:childTnLst>
                                    <p:set>
                                      <p:cBhvr>
                                        <p:cTn id="354" dur="1" fill="hold">
                                          <p:stCondLst>
                                            <p:cond delay="0"/>
                                          </p:stCondLst>
                                        </p:cTn>
                                        <p:tgtEl>
                                          <p:spTgt spid="280"/>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0"/>
                                          </p:stCondLst>
                                        </p:cTn>
                                        <p:tgtEl>
                                          <p:spTgt spid="281"/>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282"/>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287"/>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288"/>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89"/>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90"/>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91"/>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292"/>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293"/>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294"/>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295"/>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96"/>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19" grpId="0"/>
      <p:bldP spid="20" grpId="0"/>
      <p:bldP spid="21" grpId="0"/>
      <p:bldP spid="22" grpId="0"/>
      <p:bldP spid="23" grpId="0"/>
      <p:bldP spid="24" grpId="0"/>
      <p:bldP spid="25" grpId="0"/>
      <p:bldP spid="26" grpId="0"/>
      <p:bldP spid="81" grpId="0" animBg="1"/>
      <p:bldP spid="90" grpId="0"/>
      <p:bldP spid="91" grpId="0"/>
      <p:bldP spid="92" grpId="0"/>
      <p:bldP spid="93" grpId="0"/>
      <p:bldP spid="94" grpId="0"/>
      <p:bldP spid="95" grpId="0"/>
      <p:bldP spid="96" grpId="0"/>
      <p:bldP spid="97" grpId="0"/>
      <p:bldP spid="98" grpId="0"/>
      <p:bldP spid="153" grpId="0" animBg="1"/>
      <p:bldP spid="154" grpId="0" animBg="1"/>
      <p:bldP spid="155" grpId="0" animBg="1"/>
      <p:bldP spid="156" grpId="0" animBg="1"/>
      <p:bldP spid="157" grpId="0" animBg="1"/>
      <p:bldP spid="158" grpId="0" animBg="1"/>
      <p:bldP spid="159" grpId="0" animBg="1"/>
      <p:bldP spid="160" grpId="0" animBg="1"/>
      <p:bldP spid="161" grpId="0" animBg="1"/>
      <p:bldP spid="170" grpId="0"/>
      <p:bldP spid="171" grpId="0"/>
      <p:bldP spid="172" grpId="0"/>
      <p:bldP spid="173" grpId="0"/>
      <p:bldP spid="174" grpId="0"/>
      <p:bldP spid="175" grpId="0"/>
      <p:bldP spid="176" grpId="0"/>
      <p:bldP spid="177" grpId="0"/>
      <p:bldP spid="178" grpId="0"/>
      <p:bldP spid="179" grpId="0" animBg="1"/>
      <p:bldP spid="180" grpId="0" animBg="1"/>
      <p:bldP spid="181" grpId="0" animBg="1"/>
      <p:bldP spid="182" grpId="0" animBg="1"/>
      <p:bldP spid="183" grpId="0" animBg="1"/>
      <p:bldP spid="192" grpId="0"/>
      <p:bldP spid="193" grpId="0"/>
      <p:bldP spid="194" grpId="0"/>
      <p:bldP spid="195" grpId="0"/>
      <p:bldP spid="196" grpId="0"/>
      <p:bldP spid="197" grpId="0"/>
      <p:bldP spid="198" grpId="0"/>
      <p:bldP spid="199" grpId="0"/>
      <p:bldP spid="200" grpId="0"/>
      <p:bldP spid="201" grpId="0" animBg="1"/>
      <p:bldP spid="202" grpId="0" animBg="1"/>
      <p:bldP spid="203" grpId="0" animBg="1"/>
      <p:bldP spid="204" grpId="0" animBg="1"/>
      <p:bldP spid="205" grpId="0" animBg="1"/>
      <p:bldP spid="214" grpId="0"/>
      <p:bldP spid="215" grpId="0"/>
      <p:bldP spid="216" grpId="0"/>
      <p:bldP spid="217" grpId="0"/>
      <p:bldP spid="218" grpId="0"/>
      <p:bldP spid="219" grpId="0"/>
      <p:bldP spid="220" grpId="0"/>
      <p:bldP spid="221" grpId="0"/>
      <p:bldP spid="222" grpId="0"/>
      <p:bldP spid="223" grpId="0" animBg="1"/>
      <p:bldP spid="224" grpId="0" animBg="1"/>
      <p:bldP spid="225" grpId="0" animBg="1"/>
      <p:bldP spid="226" grpId="0" animBg="1"/>
      <p:bldP spid="227" grpId="0" animBg="1"/>
      <p:bldP spid="236" grpId="0"/>
      <p:bldP spid="237" grpId="0"/>
      <p:bldP spid="238" grpId="0"/>
      <p:bldP spid="239" grpId="0"/>
      <p:bldP spid="240" grpId="0"/>
      <p:bldP spid="241" grpId="0"/>
      <p:bldP spid="242" grpId="0"/>
      <p:bldP spid="243" grpId="0"/>
      <p:bldP spid="244" grpId="0"/>
      <p:bldP spid="245" grpId="0" animBg="1"/>
      <p:bldP spid="246" grpId="0" animBg="1"/>
      <p:bldP spid="247" grpId="0" animBg="1"/>
      <p:bldP spid="248" grpId="0" animBg="1"/>
      <p:bldP spid="249" grpId="0" animBg="1"/>
      <p:bldP spid="250" grpId="0" animBg="1"/>
      <p:bldP spid="259" grpId="0"/>
      <p:bldP spid="260" grpId="0"/>
      <p:bldP spid="261" grpId="0"/>
      <p:bldP spid="262" grpId="0"/>
      <p:bldP spid="264" grpId="0" animBg="1"/>
      <p:bldP spid="265" grpId="0" animBg="1"/>
      <p:bldP spid="266" grpId="0" animBg="1"/>
      <p:bldP spid="268" grpId="0" animBg="1"/>
      <p:bldP spid="269" grpId="0"/>
      <p:bldP spid="270" grpId="0"/>
      <p:bldP spid="271" grpId="0"/>
      <p:bldP spid="272" grpId="0"/>
      <p:bldP spid="273" grpId="0"/>
      <p:bldP spid="274" grpId="0" animBg="1"/>
      <p:bldP spid="283" grpId="0"/>
      <p:bldP spid="284" grpId="0"/>
      <p:bldP spid="285" grpId="0"/>
      <p:bldP spid="286" grpId="0"/>
      <p:bldP spid="287" grpId="0" animBg="1"/>
      <p:bldP spid="288" grpId="0" animBg="1"/>
      <p:bldP spid="289" grpId="0" animBg="1"/>
      <p:bldP spid="290" grpId="0" animBg="1"/>
      <p:bldP spid="291" grpId="0" animBg="1"/>
      <p:bldP spid="292" grpId="0" animBg="1"/>
      <p:bldP spid="293" grpId="0"/>
      <p:bldP spid="294" grpId="0"/>
      <p:bldP spid="295" grpId="0"/>
      <p:bldP spid="296" grpId="0"/>
      <p:bldP spid="297" grpId="0"/>
      <p:bldP spid="3" grpId="0"/>
      <p:bldP spid="298" grpId="0"/>
      <p:bldP spid="299" grpId="0"/>
      <p:bldP spid="303" grpId="0"/>
      <p:bldP spid="304" grpId="0"/>
      <p:bldP spid="30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The KL divergence of the real and generated data can be discontinuous and have 0 derivatives</a:t>
            </a:r>
          </a:p>
          <a:p>
            <a:r>
              <a:rPr lang="en-US" sz="2800" dirty="0">
                <a:latin typeface="+mn-lt"/>
                <a:cs typeface="Segoe UI" panose="020B0502040204020203" pitchFamily="34" charset="0"/>
              </a:rPr>
              <a:t>The Wasserstein loss has linear gradient   </a:t>
            </a:r>
          </a:p>
        </p:txBody>
      </p:sp>
      <p:pic>
        <p:nvPicPr>
          <p:cNvPr id="5" name="Picture 4">
            <a:extLst>
              <a:ext uri="{FF2B5EF4-FFF2-40B4-BE49-F238E27FC236}">
                <a16:creationId xmlns:a16="http://schemas.microsoft.com/office/drawing/2014/main" id="{B2D5432A-AAEF-4BCD-BEB5-E26709809297}"/>
              </a:ext>
            </a:extLst>
          </p:cNvPr>
          <p:cNvPicPr>
            <a:picLocks noChangeAspect="1"/>
          </p:cNvPicPr>
          <p:nvPr/>
        </p:nvPicPr>
        <p:blipFill>
          <a:blip r:embed="rId3"/>
          <a:stretch>
            <a:fillRect/>
          </a:stretch>
        </p:blipFill>
        <p:spPr>
          <a:xfrm>
            <a:off x="5896713" y="1436856"/>
            <a:ext cx="6166334" cy="4145004"/>
          </a:xfrm>
          <a:prstGeom prst="rect">
            <a:avLst/>
          </a:prstGeom>
        </p:spPr>
      </p:pic>
    </p:spTree>
    <p:extLst>
      <p:ext uri="{BB962C8B-B14F-4D97-AF65-F5344CB8AC3E}">
        <p14:creationId xmlns:p14="http://schemas.microsoft.com/office/powerpoint/2010/main" val="35110073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Wasserstein distance metric</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5257611" cy="5570012"/>
          </a:xfrm>
        </p:spPr>
        <p:txBody>
          <a:bodyPr/>
          <a:lstStyle/>
          <a:p>
            <a:pPr marL="0" indent="0">
              <a:buNone/>
            </a:pPr>
            <a:r>
              <a:rPr lang="en-US" sz="2800" dirty="0">
                <a:latin typeface="+mn-lt"/>
                <a:cs typeface="Segoe UI" panose="020B0502040204020203" pitchFamily="34" charset="0"/>
              </a:rPr>
              <a:t>The loss of the Wasserstein GAN is linear and symmetric</a:t>
            </a:r>
          </a:p>
          <a:p>
            <a:r>
              <a:rPr lang="en-US" sz="2800" dirty="0">
                <a:latin typeface="+mn-lt"/>
                <a:cs typeface="Segoe UI" panose="020B0502040204020203" pitchFamily="34" charset="0"/>
              </a:rPr>
              <a:t>Image generation starts with random noise</a:t>
            </a:r>
          </a:p>
          <a:p>
            <a:r>
              <a:rPr lang="en-US" sz="2800" dirty="0">
                <a:latin typeface="+mn-lt"/>
                <a:cs typeface="Segoe UI" panose="020B0502040204020203" pitchFamily="34" charset="0"/>
              </a:rPr>
              <a:t>As generator loss is reduced, the images create improve</a:t>
            </a:r>
          </a:p>
          <a:p>
            <a:r>
              <a:rPr lang="en-US" sz="2800" dirty="0">
                <a:latin typeface="+mn-lt"/>
                <a:cs typeface="Segoe UI" panose="020B0502040204020203" pitchFamily="34" charset="0"/>
              </a:rPr>
              <a:t>Notice that learning continues as loss function continues to decrease</a:t>
            </a:r>
          </a:p>
        </p:txBody>
      </p:sp>
      <p:pic>
        <p:nvPicPr>
          <p:cNvPr id="6" name="Picture 5">
            <a:extLst>
              <a:ext uri="{FF2B5EF4-FFF2-40B4-BE49-F238E27FC236}">
                <a16:creationId xmlns:a16="http://schemas.microsoft.com/office/drawing/2014/main" id="{1BEDEA9D-A904-4135-BE22-0283097F4106}"/>
              </a:ext>
            </a:extLst>
          </p:cNvPr>
          <p:cNvPicPr>
            <a:picLocks noChangeAspect="1"/>
          </p:cNvPicPr>
          <p:nvPr/>
        </p:nvPicPr>
        <p:blipFill>
          <a:blip r:embed="rId3"/>
          <a:stretch>
            <a:fillRect/>
          </a:stretch>
        </p:blipFill>
        <p:spPr>
          <a:xfrm>
            <a:off x="6118669" y="895350"/>
            <a:ext cx="5997147" cy="3962400"/>
          </a:xfrm>
          <a:prstGeom prst="rect">
            <a:avLst/>
          </a:prstGeom>
        </p:spPr>
      </p:pic>
    </p:spTree>
    <p:extLst>
      <p:ext uri="{BB962C8B-B14F-4D97-AF65-F5344CB8AC3E}">
        <p14:creationId xmlns:p14="http://schemas.microsoft.com/office/powerpoint/2010/main" val="31760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Evaluation of GAN Models</a:t>
            </a:r>
          </a:p>
        </p:txBody>
      </p:sp>
    </p:spTree>
    <p:extLst>
      <p:ext uri="{BB962C8B-B14F-4D97-AF65-F5344CB8AC3E}">
        <p14:creationId xmlns:p14="http://schemas.microsoft.com/office/powerpoint/2010/main" val="3474273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Need an objective metric for evaluation of GAN models </a:t>
            </a:r>
          </a:p>
          <a:p>
            <a:r>
              <a:rPr lang="en-US" sz="2800" dirty="0">
                <a:latin typeface="+mn-lt"/>
                <a:cs typeface="Segoe UI" panose="020B0502040204020203" pitchFamily="34" charset="0"/>
              </a:rPr>
              <a:t>Early GAN research inhibited by use of only subjective human judgement</a:t>
            </a:r>
          </a:p>
          <a:p>
            <a:r>
              <a:rPr lang="en-US" sz="2800" dirty="0">
                <a:latin typeface="+mn-lt"/>
                <a:cs typeface="Segoe UI" panose="020B0502040204020203" pitchFamily="34" charset="0"/>
              </a:rPr>
              <a:t>Need an objective evaluation metric that agrees with human judgement of generated image quality</a:t>
            </a:r>
          </a:p>
          <a:p>
            <a:r>
              <a:rPr lang="en-US" sz="2800" b="1" dirty="0">
                <a:latin typeface="+mn-lt"/>
                <a:cs typeface="Segoe UI" panose="020B0502040204020203" pitchFamily="34" charset="0"/>
              </a:rPr>
              <a:t>Inception score</a:t>
            </a:r>
            <a:r>
              <a:rPr lang="en-US" sz="2800" dirty="0">
                <a:latin typeface="+mn-lt"/>
                <a:cs typeface="Segoe UI" panose="020B0502040204020203" pitchFamily="34" charset="0"/>
              </a:rPr>
              <a:t> was proposed by </a:t>
            </a:r>
            <a:r>
              <a:rPr lang="en-US" sz="2800" dirty="0" err="1">
                <a:latin typeface="+mn-lt"/>
                <a:cs typeface="Segoe UI" panose="020B0502040204020203" pitchFamily="34" charset="0"/>
                <a:hlinkClick r:id="rId3"/>
              </a:rPr>
              <a:t>Salimans</a:t>
            </a:r>
            <a:r>
              <a:rPr lang="en-US" sz="2800" dirty="0">
                <a:latin typeface="+mn-lt"/>
                <a:cs typeface="Segoe UI" panose="020B0502040204020203" pitchFamily="34" charset="0"/>
                <a:hlinkClick r:id="rId3"/>
              </a:rPr>
              <a:t>, et. al., 2016</a:t>
            </a:r>
            <a:r>
              <a:rPr lang="en-US" sz="2800" dirty="0">
                <a:latin typeface="+mn-lt"/>
                <a:cs typeface="Segoe UI" panose="020B0502040204020203" pitchFamily="34" charset="0"/>
              </a:rPr>
              <a:t>  </a:t>
            </a:r>
          </a:p>
          <a:p>
            <a:r>
              <a:rPr lang="en-US" sz="2800" b="1" dirty="0">
                <a:latin typeface="+mn-lt"/>
                <a:cs typeface="Segoe UI" panose="020B0502040204020203" pitchFamily="34" charset="0"/>
              </a:rPr>
              <a:t>Fr</a:t>
            </a:r>
            <a:r>
              <a:rPr lang="en-US" sz="2800" b="1" dirty="0">
                <a:latin typeface="Segoe UI Symbol" panose="020B0502040204020203" pitchFamily="34" charset="0"/>
                <a:ea typeface="Segoe UI Symbol" panose="020B0502040204020203" pitchFamily="34" charset="0"/>
                <a:cs typeface="Segoe UI" panose="020B0502040204020203" pitchFamily="34" charset="0"/>
              </a:rPr>
              <a:t>é</a:t>
            </a:r>
            <a:r>
              <a:rPr lang="en-US" sz="2800" b="1" dirty="0">
                <a:latin typeface="+mn-lt"/>
                <a:cs typeface="Segoe UI" panose="020B0502040204020203" pitchFamily="34" charset="0"/>
              </a:rPr>
              <a:t>chet Inception distance </a:t>
            </a:r>
            <a:r>
              <a:rPr lang="en-US" sz="2800" dirty="0">
                <a:latin typeface="+mn-lt"/>
                <a:cs typeface="Segoe UI" panose="020B0502040204020203" pitchFamily="34" charset="0"/>
              </a:rPr>
              <a:t>proposed by </a:t>
            </a:r>
            <a:r>
              <a:rPr lang="en-US" sz="2800" dirty="0" err="1">
                <a:latin typeface="+mn-lt"/>
                <a:cs typeface="Segoe UI" panose="020B0502040204020203" pitchFamily="34" charset="0"/>
                <a:hlinkClick r:id="rId4"/>
              </a:rPr>
              <a:t>Heusel</a:t>
            </a:r>
            <a:r>
              <a:rPr lang="en-US" sz="2800" dirty="0">
                <a:latin typeface="+mn-lt"/>
                <a:cs typeface="Segoe UI" panose="020B0502040204020203" pitchFamily="34" charset="0"/>
                <a:hlinkClick r:id="rId4"/>
              </a:rPr>
              <a:t>, et. al., 2017 </a:t>
            </a:r>
            <a:r>
              <a:rPr lang="en-US" sz="2800" dirty="0">
                <a:latin typeface="+mn-lt"/>
                <a:cs typeface="Segoe UI" panose="020B0502040204020203" pitchFamily="34" charset="0"/>
              </a:rPr>
              <a:t>is an improvement on inception score</a:t>
            </a:r>
          </a:p>
        </p:txBody>
      </p:sp>
    </p:spTree>
    <p:extLst>
      <p:ext uri="{BB962C8B-B14F-4D97-AF65-F5344CB8AC3E}">
        <p14:creationId xmlns:p14="http://schemas.microsoft.com/office/powerpoint/2010/main" val="31278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Inception score is based on classifications by the </a:t>
            </a:r>
            <a:r>
              <a:rPr lang="en-US" sz="2800" dirty="0">
                <a:latin typeface="+mn-lt"/>
                <a:cs typeface="Segoe UI" panose="020B0502040204020203" pitchFamily="34" charset="0"/>
                <a:hlinkClick r:id="rId3"/>
              </a:rPr>
              <a:t>pre-trained Inception Network</a:t>
            </a:r>
            <a:endParaRPr lang="en-US" sz="2800" dirty="0">
              <a:latin typeface="+mn-lt"/>
              <a:cs typeface="Segoe UI" panose="020B0502040204020203" pitchFamily="34" charset="0"/>
            </a:endParaRPr>
          </a:p>
          <a:p>
            <a:r>
              <a:rPr lang="en-US" sz="2800" dirty="0">
                <a:latin typeface="+mn-lt"/>
                <a:cs typeface="Segoe UI" panose="020B0502040204020203" pitchFamily="34" charset="0"/>
              </a:rPr>
              <a:t>GANs should produce object images that closely resemble real-world objects  </a:t>
            </a:r>
          </a:p>
          <a:p>
            <a:pPr lvl="1"/>
            <a:r>
              <a:rPr lang="en-US" sz="2400" dirty="0">
                <a:latin typeface="+mn-lt"/>
                <a:cs typeface="Segoe UI" panose="020B0502040204020203" pitchFamily="34" charset="0"/>
              </a:rPr>
              <a:t>Inception should clearly recognize objects </a:t>
            </a:r>
          </a:p>
          <a:p>
            <a:pPr lvl="1"/>
            <a:r>
              <a:rPr lang="en-US" sz="2400" dirty="0">
                <a:latin typeface="+mn-lt"/>
                <a:cs typeface="Segoe UI" panose="020B0502040204020203" pitchFamily="34" charset="0"/>
              </a:rPr>
              <a:t>Classification probabilities should have only one high value </a:t>
            </a:r>
          </a:p>
          <a:p>
            <a:pPr lvl="1"/>
            <a:r>
              <a:rPr lang="en-US" sz="2400" dirty="0">
                <a:latin typeface="+mn-lt"/>
                <a:cs typeface="Segoe UI" panose="020B0502040204020203" pitchFamily="34" charset="0"/>
              </a:rPr>
              <a:t>Poorly recognized objects have indeterminant probabilities</a:t>
            </a:r>
          </a:p>
          <a:p>
            <a:r>
              <a:rPr lang="en-US" sz="2800" dirty="0">
                <a:latin typeface="+mn-lt"/>
                <a:cs typeface="Segoe UI" panose="020B0502040204020203" pitchFamily="34" charset="0"/>
              </a:rPr>
              <a:t>GANs should produce a diversity of objects – not the same few many times </a:t>
            </a:r>
          </a:p>
          <a:p>
            <a:pPr lvl="1"/>
            <a:r>
              <a:rPr lang="en-US" sz="2400" dirty="0">
                <a:latin typeface="+mn-lt"/>
                <a:cs typeface="Segoe UI" panose="020B0502040204020203" pitchFamily="34" charset="0"/>
              </a:rPr>
              <a:t>Should be a nearly uniform distribution of probability of occurrence of each recognized object class  </a:t>
            </a:r>
          </a:p>
        </p:txBody>
      </p:sp>
    </p:spTree>
    <p:extLst>
      <p:ext uri="{BB962C8B-B14F-4D97-AF65-F5344CB8AC3E}">
        <p14:creationId xmlns:p14="http://schemas.microsoft.com/office/powerpoint/2010/main" val="42071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Introduction to 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1124339"/>
            <a:ext cx="10515600" cy="509199"/>
          </a:xfrm>
        </p:spPr>
        <p:txBody>
          <a:bodyPr>
            <a:normAutofit/>
          </a:bodyPr>
          <a:lstStyle/>
          <a:p>
            <a:pPr marL="0" indent="0">
              <a:buNone/>
            </a:pPr>
            <a:r>
              <a:rPr lang="en-US" dirty="0"/>
              <a:t>Images generated by Diffusion Implicit Models, </a:t>
            </a:r>
            <a:r>
              <a:rPr lang="en-US" dirty="0">
                <a:hlinkClick r:id="rId2"/>
              </a:rPr>
              <a:t>Song, et. al., 2022 </a:t>
            </a:r>
            <a:endParaRPr lang="en-US" dirty="0"/>
          </a:p>
        </p:txBody>
      </p:sp>
      <p:pic>
        <p:nvPicPr>
          <p:cNvPr id="6" name="Picture 5">
            <a:extLst>
              <a:ext uri="{FF2B5EF4-FFF2-40B4-BE49-F238E27FC236}">
                <a16:creationId xmlns:a16="http://schemas.microsoft.com/office/drawing/2014/main" id="{39485D89-554D-8E12-2DB3-9782E34AA5C8}"/>
              </a:ext>
            </a:extLst>
          </p:cNvPr>
          <p:cNvPicPr>
            <a:picLocks noChangeAspect="1"/>
          </p:cNvPicPr>
          <p:nvPr/>
        </p:nvPicPr>
        <p:blipFill>
          <a:blip r:embed="rId3"/>
          <a:stretch>
            <a:fillRect/>
          </a:stretch>
        </p:blipFill>
        <p:spPr>
          <a:xfrm>
            <a:off x="189086" y="2569979"/>
            <a:ext cx="11813828" cy="2191454"/>
          </a:xfrm>
          <a:prstGeom prst="rect">
            <a:avLst/>
          </a:prstGeom>
        </p:spPr>
      </p:pic>
    </p:spTree>
    <p:extLst>
      <p:ext uri="{BB962C8B-B14F-4D97-AF65-F5344CB8AC3E}">
        <p14:creationId xmlns:p14="http://schemas.microsoft.com/office/powerpoint/2010/main" val="4143462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Recall the relationships of entropy for probability distributions   </a:t>
                </a:r>
              </a:p>
              <a:p>
                <a:r>
                  <a:rPr lang="en-US" sz="2800" dirty="0">
                    <a:latin typeface="+mn-lt"/>
                    <a:cs typeface="Segoe UI" panose="020B0502040204020203" pitchFamily="34" charset="0"/>
                  </a:rPr>
                  <a:t>For a classifier with feature vector,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prediction, </a:t>
                </a:r>
                <a:r>
                  <a:rPr lang="en-US" sz="2800" i="1" dirty="0">
                    <a:latin typeface="+mn-lt"/>
                    <a:cs typeface="Segoe UI" panose="020B0502040204020203" pitchFamily="34" charset="0"/>
                  </a:rPr>
                  <a:t>y</a:t>
                </a:r>
                <a:r>
                  <a:rPr lang="en-US" sz="2800" dirty="0">
                    <a:latin typeface="+mn-lt"/>
                    <a:cs typeface="Segoe UI" panose="020B0502040204020203" pitchFamily="34" charset="0"/>
                  </a:rPr>
                  <a:t>, we what the output, </a:t>
                </a:r>
                <a14:m>
                  <m:oMath xmlns:m="http://schemas.openxmlformats.org/officeDocument/2006/math">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low entropy </a:t>
                </a:r>
              </a:p>
              <a:p>
                <a:r>
                  <a:rPr lang="en-US" sz="2800" dirty="0">
                    <a:latin typeface="+mn-lt"/>
                    <a:cs typeface="Segoe UI" panose="020B0502040204020203" pitchFamily="34" charset="0"/>
                  </a:rPr>
                  <a:t>For diversity of objects from a generator, </a:t>
                </a:r>
                <a14:m>
                  <m:oMath xmlns:m="http://schemas.openxmlformats.org/officeDocument/2006/math">
                    <m:r>
                      <a:rPr lang="en-US" sz="2800" b="0" i="1" smtClean="0">
                        <a:latin typeface="Cambria Math" panose="02040503050406030204" pitchFamily="18" charset="0"/>
                        <a:cs typeface="Segoe UI" panose="020B0502040204020203" pitchFamily="34" charset="0"/>
                      </a:rPr>
                      <m:t>𝐺</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e>
                    </m:d>
                  </m:oMath>
                </a14:m>
                <a:r>
                  <a:rPr lang="en-US" sz="2800" dirty="0">
                    <a:latin typeface="+mn-lt"/>
                    <a:cs typeface="Segoe UI" panose="020B0502040204020203" pitchFamily="34" charset="0"/>
                  </a:rPr>
                  <a:t>, given random noise input, </a:t>
                </a:r>
                <a:r>
                  <a:rPr lang="en-US" sz="2800" i="1" dirty="0">
                    <a:latin typeface="+mn-lt"/>
                    <a:cs typeface="Segoe UI" panose="020B0502040204020203" pitchFamily="34" charset="0"/>
                  </a:rPr>
                  <a:t>z</a:t>
                </a:r>
                <a:r>
                  <a:rPr lang="en-US" sz="2800" dirty="0">
                    <a:latin typeface="+mn-lt"/>
                    <a:cs typeface="Segoe UI" panose="020B0502040204020203" pitchFamily="34" charset="0"/>
                  </a:rPr>
                  <a:t>, recognized we want the </a:t>
                </a:r>
                <a:r>
                  <a:rPr lang="en-US" sz="2800" b="1" dirty="0">
                    <a:latin typeface="+mn-lt"/>
                    <a:cs typeface="Segoe UI" panose="020B0502040204020203" pitchFamily="34" charset="0"/>
                  </a:rPr>
                  <a:t>marginal distribution</a:t>
                </a:r>
                <a:r>
                  <a:rPr lang="en-US" sz="2800" dirty="0">
                    <a:latin typeface="+mn-lt"/>
                    <a:cs typeface="Segoe UI" panose="020B0502040204020203" pitchFamily="34" charset="0"/>
                  </a:rPr>
                  <a:t>, </a:t>
                </a:r>
                <a14:m>
                  <m:oMath xmlns:m="http://schemas.openxmlformats.org/officeDocument/2006/math">
                    <m:r>
                      <m:rPr>
                        <m:sty m:val="p"/>
                      </m:rPr>
                      <a:rPr lang="en-US" sz="2800" b="0" i="0" smtClean="0">
                        <a:latin typeface="Cambria Math" panose="02040503050406030204" pitchFamily="18" charset="0"/>
                        <a:cs typeface="Segoe UI" panose="020B0502040204020203" pitchFamily="34" charset="0"/>
                      </a:rPr>
                      <m:t>p</m:t>
                    </m:r>
                    <m:d>
                      <m:dPr>
                        <m:ctrlPr>
                          <a:rPr lang="en-US" sz="2800" b="0" i="1" smtClean="0">
                            <a:latin typeface="Cambria Math" panose="02040503050406030204" pitchFamily="18" charset="0"/>
                            <a:cs typeface="Segoe UI" panose="020B0502040204020203" pitchFamily="34" charset="0"/>
                          </a:rPr>
                        </m:ctrlPr>
                      </m:dPr>
                      <m:e>
                        <m:r>
                          <m:rPr>
                            <m:sty m:val="p"/>
                          </m:rPr>
                          <a:rPr lang="en-US" sz="2800" b="0" i="0" smtClean="0">
                            <a:latin typeface="Cambria Math" panose="02040503050406030204" pitchFamily="18" charset="0"/>
                            <a:cs typeface="Segoe UI" panose="020B0502040204020203" pitchFamily="34" charset="0"/>
                          </a:rPr>
                          <m:t>y</m:t>
                        </m:r>
                      </m:e>
                    </m:d>
                    <m:r>
                      <a:rPr lang="en-US" sz="2800" b="0" i="0" smtClean="0">
                        <a:latin typeface="Cambria Math" panose="02040503050406030204" pitchFamily="18" charset="0"/>
                        <a:cs typeface="Segoe UI" panose="020B0502040204020203" pitchFamily="34" charset="0"/>
                      </a:rPr>
                      <m:t>=</m:t>
                    </m:r>
                    <m:nary>
                      <m:naryPr>
                        <m:limLoc m:val="undOvr"/>
                        <m:subHide m:val="on"/>
                        <m:supHide m:val="on"/>
                        <m:ctrlPr>
                          <a:rPr lang="en-US" sz="2800" i="1" smtClean="0">
                            <a:latin typeface="Cambria Math" panose="02040503050406030204" pitchFamily="18" charset="0"/>
                            <a:cs typeface="Segoe UI" panose="020B0502040204020203" pitchFamily="34" charset="0"/>
                          </a:rPr>
                        </m:ctrlPr>
                      </m:naryPr>
                      <m:sub/>
                      <m:sup/>
                      <m:e>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𝐺</m:t>
                        </m:r>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𝑧</m:t>
                            </m:r>
                          </m:e>
                        </m:d>
                        <m:r>
                          <a:rPr lang="en-US" sz="2800" i="1">
                            <a:latin typeface="Cambria Math" panose="02040503050406030204" pitchFamily="18" charset="0"/>
                            <a:cs typeface="Segoe UI" panose="020B0502040204020203" pitchFamily="34" charset="0"/>
                          </a:rPr>
                          <m:t>)</m:t>
                        </m:r>
                      </m:e>
                    </m:nary>
                    <m:r>
                      <a:rPr lang="en-US" sz="2800" b="0" i="1" smtClean="0">
                        <a:latin typeface="Cambria Math" panose="02040503050406030204" pitchFamily="18" charset="0"/>
                        <a:cs typeface="Segoe UI" panose="020B0502040204020203" pitchFamily="34" charset="0"/>
                      </a:rPr>
                      <m:t>𝑑𝑧</m:t>
                    </m:r>
                  </m:oMath>
                </a14:m>
                <a:r>
                  <a:rPr lang="en-US" sz="2800" dirty="0">
                    <a:latin typeface="+mn-lt"/>
                    <a:cs typeface="Segoe UI" panose="020B0502040204020203" pitchFamily="34" charset="0"/>
                  </a:rPr>
                  <a:t>, to have </a:t>
                </a:r>
                <a:r>
                  <a:rPr lang="en-US" sz="2800" b="1" dirty="0">
                    <a:latin typeface="+mn-lt"/>
                    <a:cs typeface="Segoe UI" panose="020B0502040204020203" pitchFamily="34" charset="0"/>
                  </a:rPr>
                  <a:t>high entropy </a:t>
                </a:r>
              </a:p>
              <a:p>
                <a:r>
                  <a:rPr lang="en-US" sz="2800" dirty="0">
                    <a:latin typeface="+mn-lt"/>
                    <a:cs typeface="Segoe UI" panose="020B0502040204020203" pitchFamily="34" charset="0"/>
                  </a:rPr>
                  <a:t>Combining these measures we can write the inception score in terms of expected </a:t>
                </a:r>
                <a:r>
                  <a:rPr lang="en-US" sz="2800" b="1" dirty="0" err="1">
                    <a:latin typeface="Segoe UI" panose="020B0502040204020203" pitchFamily="34" charset="0"/>
                    <a:cs typeface="Segoe UI" panose="020B0502040204020203" pitchFamily="34" charset="0"/>
                  </a:rPr>
                  <a:t>Kullback-Leibler</a:t>
                </a:r>
                <a:r>
                  <a:rPr lang="en-US" sz="2800" b="1" dirty="0">
                    <a:latin typeface="Segoe UI" panose="020B0502040204020203" pitchFamily="34" charset="0"/>
                    <a:cs typeface="Segoe UI" panose="020B0502040204020203" pitchFamily="34" charset="0"/>
                  </a:rPr>
                  <a:t> (KL) divergence</a:t>
                </a:r>
                <a:r>
                  <a:rPr lang="en-US" sz="2800" dirty="0">
                    <a:latin typeface="Segoe UI" panose="020B0502040204020203" pitchFamily="34" charset="0"/>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639"/>
                </a:stretch>
              </a:blipFill>
            </p:spPr>
            <p:txBody>
              <a:bodyPr/>
              <a:lstStyle/>
              <a:p>
                <a:r>
                  <a:rPr lang="en-US">
                    <a:noFill/>
                  </a:rPr>
                  <a:t> </a:t>
                </a:r>
              </a:p>
            </p:txBody>
          </p:sp>
        </mc:Fallback>
      </mc:AlternateContent>
    </p:spTree>
    <p:extLst>
      <p:ext uri="{BB962C8B-B14F-4D97-AF65-F5344CB8AC3E}">
        <p14:creationId xmlns:p14="http://schemas.microsoft.com/office/powerpoint/2010/main" val="38669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attempts to balance accuracy at creating real objects and diversity of objects created </a:t>
                </a:r>
              </a:p>
              <a:p>
                <a:r>
                  <a:rPr lang="en-US" sz="2800" dirty="0">
                    <a:latin typeface="+mn-lt"/>
                    <a:cs typeface="Segoe UI" panose="020B0502040204020203" pitchFamily="34" charset="0"/>
                  </a:rPr>
                  <a:t>How can we interpret the inception score? </a:t>
                </a:r>
                <a:endParaRPr lang="en-US" sz="2800" dirty="0">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𝑠𝑐𝑜𝑟𝑒</m:t>
                          </m:r>
                        </m:e>
                        <m:sub>
                          <m:r>
                            <a:rPr lang="en-US" sz="2800" b="0" i="1" smtClean="0">
                              <a:latin typeface="Cambria Math" panose="02040503050406030204" pitchFamily="18" charset="0"/>
                              <a:cs typeface="Segoe UI" panose="020B0502040204020203" pitchFamily="34" charset="0"/>
                            </a:rPr>
                            <m:t>𝐼𝑛𝑐𝑒𝑝𝑡𝑖𝑜𝑛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𝑒𝑥𝑝</m:t>
                      </m:r>
                      <m:d>
                        <m:dPr>
                          <m:begChr m:val="["/>
                          <m:endChr m:val="]"/>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𝐸</m:t>
                              </m:r>
                            </m:e>
                            <m:sub>
                              <m:r>
                                <a:rPr lang="en-US" sz="2800" b="0" i="1" smtClean="0">
                                  <a:latin typeface="Cambria Math" panose="02040503050406030204" pitchFamily="18" charset="0"/>
                                  <a:cs typeface="Segoe UI" panose="020B0502040204020203" pitchFamily="34" charset="0"/>
                                </a:rPr>
                                <m:t>𝑥</m:t>
                              </m:r>
                            </m:sub>
                          </m:sSub>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𝐾𝐿</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𝑝</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𝑝</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𝑦</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e>
                          </m:d>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Want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low entropy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with high entropy </a:t>
                </a:r>
              </a:p>
              <a:p>
                <a:r>
                  <a:rPr lang="en-US" sz="2800" dirty="0">
                    <a:latin typeface="+mn-lt"/>
                    <a:cs typeface="Segoe UI" panose="020B0502040204020203" pitchFamily="34" charset="0"/>
                  </a:rPr>
                  <a:t>High KL divergence indicates high difference in entropy between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latin typeface="+mj-lt"/>
                    <a:cs typeface="Segoe UI" panose="020B0502040204020203" pitchFamily="34" charset="0"/>
                  </a:rPr>
                  <a:t>  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Inception score in range </a:t>
                </a:r>
                <a14:m>
                  <m:oMath xmlns:m="http://schemas.openxmlformats.org/officeDocument/2006/math">
                    <m:d>
                      <m:dPr>
                        <m:begChr m:val="["/>
                        <m:endChr m:val="]"/>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0,</m:t>
                        </m:r>
                        <m:r>
                          <a:rPr lang="en-US" sz="2800" i="1">
                            <a:latin typeface="Cambria Math" panose="02040503050406030204" pitchFamily="18" charset="0"/>
                            <a:ea typeface="Cambria Math" panose="02040503050406030204" pitchFamily="18" charset="0"/>
                            <a:cs typeface="Segoe UI" panose="020B0502040204020203" pitchFamily="34" charset="0"/>
                          </a:rPr>
                          <m:t>∞</m:t>
                        </m:r>
                      </m:e>
                    </m:d>
                    <m:r>
                      <a:rPr lang="en-US" sz="2800" i="1">
                        <a:latin typeface="Cambria Math" panose="02040503050406030204" pitchFamily="18" charset="0"/>
                        <a:ea typeface="Cambria Math" panose="02040503050406030204" pitchFamily="18" charset="0"/>
                        <a:cs typeface="Segoe UI" panose="020B0502040204020203" pitchFamily="34" charset="0"/>
                      </a:rPr>
                      <m:t> </m:t>
                    </m:r>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KL divergence of 0 means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𝑥</m:t>
                    </m:r>
                    <m:r>
                      <a:rPr lang="en-US" sz="2800" i="1">
                        <a:latin typeface="Cambria Math" panose="02040503050406030204" pitchFamily="18" charset="0"/>
                        <a:cs typeface="Segoe UI" panose="020B0502040204020203" pitchFamily="34" charset="0"/>
                      </a:rPr>
                      <m:t>)</m:t>
                    </m:r>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r>
                      <a:rPr lang="en-US" sz="2800" i="1">
                        <a:latin typeface="Cambria Math" panose="02040503050406030204" pitchFamily="18" charset="0"/>
                        <a:cs typeface="Segoe UI" panose="020B0502040204020203" pitchFamily="34" charset="0"/>
                      </a:rPr>
                      <m:t>𝑝</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𝑦</m:t>
                    </m:r>
                    <m:r>
                      <a:rPr lang="en-US" sz="2800" i="1">
                        <a:latin typeface="Cambria Math" panose="02040503050406030204" pitchFamily="18" charset="0"/>
                        <a:cs typeface="Segoe UI" panose="020B0502040204020203" pitchFamily="34" charset="0"/>
                      </a:rPr>
                      <m:t>)</m:t>
                    </m:r>
                  </m:oMath>
                </a14:m>
                <a:r>
                  <a:rPr lang="en-US" sz="2800" dirty="0">
                    <a:latin typeface="+mn-lt"/>
                    <a:cs typeface="Segoe UI" panose="020B0502040204020203" pitchFamily="34" charset="0"/>
                  </a:rPr>
                  <a:t> are the same </a:t>
                </a:r>
              </a:p>
              <a:p>
                <a:r>
                  <a:rPr lang="en-US" sz="2800" b="1" dirty="0">
                    <a:latin typeface="+mn-lt"/>
                    <a:cs typeface="Segoe UI" panose="020B0502040204020203" pitchFamily="34" charset="0"/>
                  </a:rPr>
                  <a:t>Higher inception score is better</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b="-1094"/>
                </a:stretch>
              </a:blipFill>
            </p:spPr>
            <p:txBody>
              <a:bodyPr/>
              <a:lstStyle/>
              <a:p>
                <a:r>
                  <a:rPr lang="en-US">
                    <a:noFill/>
                  </a:rPr>
                  <a:t> </a:t>
                </a:r>
              </a:p>
            </p:txBody>
          </p:sp>
        </mc:Fallback>
      </mc:AlternateContent>
    </p:spTree>
    <p:extLst>
      <p:ext uri="{BB962C8B-B14F-4D97-AF65-F5344CB8AC3E}">
        <p14:creationId xmlns:p14="http://schemas.microsoft.com/office/powerpoint/2010/main" val="2827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Inception score has significant limitations  </a:t>
                </a:r>
              </a:p>
              <a:p>
                <a:r>
                  <a:rPr lang="en-US" sz="2800" dirty="0">
                    <a:latin typeface="+mn-lt"/>
                    <a:cs typeface="Segoe UI" panose="020B0502040204020203" pitchFamily="34" charset="0"/>
                  </a:rPr>
                  <a:t>Only object classes used to train the Inception Network will be well recognized </a:t>
                </a:r>
              </a:p>
              <a:p>
                <a:pPr lvl="1"/>
                <a:r>
                  <a:rPr lang="en-US" sz="2400" dirty="0">
                    <a:latin typeface="+mn-lt"/>
                    <a:cs typeface="Segoe UI" panose="020B0502040204020203" pitchFamily="34" charset="0"/>
                  </a:rPr>
                  <a:t>Must be in training dataset, typically </a:t>
                </a:r>
                <a:r>
                  <a:rPr lang="en-US" sz="2400" dirty="0">
                    <a:latin typeface="+mn-lt"/>
                    <a:cs typeface="Segoe UI" panose="020B0502040204020203" pitchFamily="34" charset="0"/>
                    <a:hlinkClick r:id="rId3"/>
                  </a:rPr>
                  <a:t>ILSCRC 2014</a:t>
                </a:r>
                <a:endParaRPr lang="en-US" sz="2400" dirty="0">
                  <a:latin typeface="+mn-lt"/>
                  <a:cs typeface="Segoe UI" panose="020B0502040204020203" pitchFamily="34" charset="0"/>
                </a:endParaRPr>
              </a:p>
              <a:p>
                <a:pPr lvl="1"/>
                <a:r>
                  <a:rPr lang="en-US" sz="2400" dirty="0">
                    <a:latin typeface="+mn-lt"/>
                    <a:cs typeface="Segoe UI" panose="020B0502040204020203" pitchFamily="34" charset="0"/>
                  </a:rPr>
                  <a:t>Additionally, labels used to train GAN must agree with Inception training data labels </a:t>
                </a:r>
              </a:p>
              <a:p>
                <a:pPr lvl="1"/>
                <a:r>
                  <a:rPr lang="en-US" sz="2400" dirty="0">
                    <a:latin typeface="+mn-lt"/>
                    <a:cs typeface="Segoe UI" panose="020B0502040204020203" pitchFamily="34" charset="0"/>
                  </a:rPr>
                  <a:t>If either condition is violated, </a:t>
                </a:r>
                <a14:m>
                  <m:oMath xmlns:m="http://schemas.openxmlformats.org/officeDocument/2006/math">
                    <m:r>
                      <a:rPr lang="en-US" sz="2400" i="1">
                        <a:latin typeface="Cambria Math" panose="02040503050406030204" pitchFamily="18" charset="0"/>
                        <a:cs typeface="Segoe UI" panose="020B0502040204020203" pitchFamily="34" charset="0"/>
                      </a:rPr>
                      <m:t>𝑝</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𝑦</m:t>
                    </m:r>
                    <m:r>
                      <a:rPr lang="en-US" sz="2400" i="1">
                        <a:latin typeface="Cambria Math" panose="02040503050406030204" pitchFamily="18" charset="0"/>
                        <a:cs typeface="Segoe UI" panose="020B0502040204020203" pitchFamily="34" charset="0"/>
                      </a:rPr>
                      <m:t>|</m:t>
                    </m:r>
                    <m:r>
                      <a:rPr lang="en-US" sz="2400" i="1">
                        <a:latin typeface="Cambria Math" panose="02040503050406030204" pitchFamily="18" charset="0"/>
                        <a:cs typeface="Segoe UI" panose="020B0502040204020203" pitchFamily="34" charset="0"/>
                      </a:rPr>
                      <m:t>𝑥</m:t>
                    </m:r>
                    <m:r>
                      <a:rPr lang="en-US" sz="2400" i="1">
                        <a:latin typeface="Cambria Math" panose="02040503050406030204" pitchFamily="18" charset="0"/>
                        <a:cs typeface="Segoe UI" panose="020B0502040204020203" pitchFamily="34" charset="0"/>
                      </a:rPr>
                      <m:t>)</m:t>
                    </m:r>
                  </m:oMath>
                </a14:m>
                <a:r>
                  <a:rPr lang="en-US" sz="2400" dirty="0">
                    <a:latin typeface="+mn-lt"/>
                    <a:cs typeface="Segoe UI" panose="020B0502040204020203" pitchFamily="34" charset="0"/>
                  </a:rPr>
                  <a:t> will have high entropy and inception score will be low</a:t>
                </a:r>
              </a:p>
              <a:p>
                <a:r>
                  <a:rPr lang="en-US" sz="2800" dirty="0">
                    <a:latin typeface="+mn-lt"/>
                    <a:cs typeface="Segoe UI" panose="020B0502040204020203" pitchFamily="34" charset="0"/>
                  </a:rPr>
                  <a:t>Conversely, objects that make no sense, like an animal with two heads, can have high inception scores</a:t>
                </a:r>
              </a:p>
              <a:p>
                <a:r>
                  <a:rPr lang="en-US" sz="2800" dirty="0">
                    <a:latin typeface="+mj-lt"/>
                    <a:cs typeface="Segoe UI" panose="020B0502040204020203" pitchFamily="34" charset="0"/>
                  </a:rPr>
                  <a:t>As a result of the above problems human evaluators my not agree with the quality based on inception score</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r="-476"/>
                </a:stretch>
              </a:blipFill>
            </p:spPr>
            <p:txBody>
              <a:bodyPr/>
              <a:lstStyle/>
              <a:p>
                <a:r>
                  <a:rPr lang="en-US">
                    <a:noFill/>
                  </a:rPr>
                  <a:t> </a:t>
                </a:r>
              </a:p>
            </p:txBody>
          </p:sp>
        </mc:Fallback>
      </mc:AlternateContent>
    </p:spTree>
    <p:extLst>
      <p:ext uri="{BB962C8B-B14F-4D97-AF65-F5344CB8AC3E}">
        <p14:creationId xmlns:p14="http://schemas.microsoft.com/office/powerpoint/2010/main" val="15732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The </a:t>
                </a:r>
                <a:r>
                  <a:rPr lang="en-US" sz="2800" b="1" dirty="0">
                    <a:latin typeface="+mj-lt"/>
                    <a:cs typeface="Segoe UI" panose="020B0502040204020203" pitchFamily="34" charset="0"/>
                    <a:hlinkClick r:id="rId3"/>
                  </a:rPr>
                  <a:t>Fr</a:t>
                </a:r>
                <a:r>
                  <a:rPr lang="en-US" sz="2800" b="1" dirty="0">
                    <a:latin typeface="+mj-lt"/>
                    <a:ea typeface="Segoe UI Symbol" panose="020B0502040204020203" pitchFamily="34" charset="0"/>
                    <a:cs typeface="Segoe UI" panose="020B0502040204020203" pitchFamily="34" charset="0"/>
                    <a:hlinkClick r:id="rId3"/>
                  </a:rPr>
                  <a:t>é</a:t>
                </a:r>
                <a:r>
                  <a:rPr lang="en-US" sz="2800" b="1" dirty="0">
                    <a:latin typeface="+mj-lt"/>
                    <a:cs typeface="Segoe UI" panose="020B0502040204020203" pitchFamily="34" charset="0"/>
                    <a:hlinkClick r:id="rId3"/>
                  </a:rPr>
                  <a:t>chet Inception distance (FID)</a:t>
                </a:r>
                <a:r>
                  <a:rPr lang="en-US" sz="2800" dirty="0">
                    <a:latin typeface="+mj-lt"/>
                    <a:cs typeface="Segoe UI" panose="020B0502040204020203" pitchFamily="34" charset="0"/>
                    <a:hlinkClick r:id="rId3"/>
                  </a:rPr>
                  <a:t> </a:t>
                </a:r>
                <a:r>
                  <a:rPr lang="en-US" sz="2800" dirty="0">
                    <a:latin typeface="+mn-lt"/>
                    <a:cs typeface="Segoe UI" panose="020B0502040204020203" pitchFamily="34" charset="0"/>
                  </a:rPr>
                  <a:t>was proposed to overcome the limitations of inception score  </a:t>
                </a:r>
              </a:p>
              <a:p>
                <a:r>
                  <a:rPr lang="en-US" sz="2800" dirty="0">
                    <a:latin typeface="+mn-lt"/>
                    <a:cs typeface="Segoe UI" panose="020B0502040204020203" pitchFamily="34" charset="0"/>
                  </a:rPr>
                  <a:t>Rather than use the output of the Inception network, the FID compares distributions of activations in a hidden layer, typically Inception V4   </a:t>
                </a:r>
              </a:p>
              <a:p>
                <a:r>
                  <a:rPr lang="en-US" sz="2800" dirty="0">
                    <a:latin typeface="+mn-lt"/>
                    <a:cs typeface="Segoe UI" panose="020B0502040204020203" pitchFamily="34" charset="0"/>
                  </a:rPr>
                  <a:t>Model the distribution of activations as multivariate Normal distributions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400" b="0" i="1" smtClean="0">
                            <a:latin typeface="Cambria Math" panose="02040503050406030204" pitchFamily="18" charset="0"/>
                            <a:cs typeface="Segoe UI" panose="020B0502040204020203" pitchFamily="34" charset="0"/>
                          </a:rPr>
                          <m:t>,</m:t>
                        </m:r>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d>
                  </m:oMath>
                </a14:m>
                <a:r>
                  <a:rPr lang="en-US" sz="2400" dirty="0">
                    <a:latin typeface="+mn-lt"/>
                    <a:cs typeface="Segoe UI" panose="020B0502040204020203" pitchFamily="34" charset="0"/>
                  </a:rPr>
                  <a:t> is the distribution of activations from the generated images </a:t>
                </a:r>
              </a:p>
              <a:p>
                <a:pPr lvl="1"/>
                <a14:m>
                  <m:oMath xmlns:m="http://schemas.openxmlformats.org/officeDocument/2006/math">
                    <m:r>
                      <a:rPr lang="en-US" sz="2400" b="0" i="1" smtClean="0">
                        <a:latin typeface="Cambria Math" panose="02040503050406030204" pitchFamily="18" charset="0"/>
                        <a:cs typeface="Segoe UI" panose="020B0502040204020203" pitchFamily="34" charset="0"/>
                      </a:rPr>
                      <m:t>𝑁</m:t>
                    </m:r>
                    <m:d>
                      <m:dPr>
                        <m:ctrlPr>
                          <a:rPr lang="en-US" sz="2400" b="0" i="1" smtClean="0">
                            <a:latin typeface="Cambria Math" panose="02040503050406030204" pitchFamily="18" charset="0"/>
                            <a:cs typeface="Segoe UI" panose="020B0502040204020203" pitchFamily="34" charset="0"/>
                          </a:rPr>
                        </m:ctrlPr>
                      </m:dPr>
                      <m:e>
                        <m:sSub>
                          <m:sSubPr>
                            <m:ctrlPr>
                              <a:rPr lang="en-US" sz="2400" b="0" i="1" smtClean="0">
                                <a:latin typeface="Cambria Math" panose="02040503050406030204" pitchFamily="18" charset="0"/>
                                <a:cs typeface="Segoe UI" panose="020B0502040204020203" pitchFamily="34" charset="0"/>
                              </a:rPr>
                            </m:ctrlPr>
                          </m:sSubPr>
                          <m:e>
                            <m:r>
                              <a:rPr lang="en-US" sz="24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400" b="0" i="1" smtClean="0">
                                <a:latin typeface="Cambria Math" panose="02040503050406030204" pitchFamily="18" charset="0"/>
                                <a:cs typeface="Segoe UI" panose="020B0502040204020203" pitchFamily="34" charset="0"/>
                              </a:rPr>
                              <m:t>𝑤</m:t>
                            </m:r>
                          </m:sub>
                        </m:sSub>
                        <m:r>
                          <a:rPr lang="en-US" sz="2400" b="0" i="1" smtClean="0">
                            <a:latin typeface="Cambria Math" panose="02040503050406030204" pitchFamily="18" charset="0"/>
                            <a:cs typeface="Segoe UI" panose="020B0502040204020203" pitchFamily="34" charset="0"/>
                          </a:rPr>
                          <m:t>,</m:t>
                        </m:r>
                        <m:sSub>
                          <m:sSubPr>
                            <m:ctrlPr>
                              <a:rPr lang="en-US" sz="2400" b="0" i="1" smtClean="0">
                                <a:latin typeface="Cambria Math" panose="02040503050406030204" pitchFamily="18" charset="0"/>
                                <a:cs typeface="Segoe UI" panose="020B0502040204020203" pitchFamily="34" charset="0"/>
                              </a:rPr>
                            </m:ctrlPr>
                          </m:sSubPr>
                          <m:e>
                            <m:r>
                              <m:rPr>
                                <m:sty m:val="p"/>
                              </m:rPr>
                              <a:rPr lang="el-GR" sz="2400" b="0" i="1" smtClean="0">
                                <a:latin typeface="Cambria Math" panose="02040503050406030204" pitchFamily="18" charset="0"/>
                                <a:ea typeface="Cambria Math" panose="02040503050406030204" pitchFamily="18" charset="0"/>
                                <a:cs typeface="Segoe UI" panose="020B0502040204020203" pitchFamily="34" charset="0"/>
                              </a:rPr>
                              <m:t>Σ</m:t>
                            </m:r>
                          </m:e>
                          <m:sub>
                            <m:r>
                              <a:rPr lang="en-US" sz="2400" b="0" i="1" smtClean="0">
                                <a:latin typeface="Cambria Math" panose="02040503050406030204" pitchFamily="18" charset="0"/>
                                <a:cs typeface="Segoe UI" panose="020B0502040204020203" pitchFamily="34" charset="0"/>
                              </a:rPr>
                              <m:t>𝑤</m:t>
                            </m:r>
                          </m:sub>
                        </m:sSub>
                      </m:e>
                    </m:d>
                  </m:oMath>
                </a14:m>
                <a:r>
                  <a:rPr lang="en-US" sz="2400" dirty="0">
                    <a:latin typeface="+mn-lt"/>
                    <a:cs typeface="Segoe UI" panose="020B0502040204020203" pitchFamily="34" charset="0"/>
                  </a:rPr>
                  <a:t> is the distribution of activations from the real-world, denoted by </a:t>
                </a:r>
                <a:r>
                  <a:rPr lang="en-US" sz="2400" i="1" dirty="0">
                    <a:latin typeface="+mn-lt"/>
                    <a:cs typeface="Segoe UI" panose="020B0502040204020203" pitchFamily="34" charset="0"/>
                  </a:rPr>
                  <a:t>w</a:t>
                </a:r>
              </a:p>
              <a:p>
                <a:r>
                  <a:rPr lang="en-US" sz="2800" dirty="0">
                    <a:latin typeface="+mn-lt"/>
                    <a:cs typeface="Segoe UI" panose="020B0502040204020203" pitchFamily="34" charset="0"/>
                  </a:rPr>
                  <a:t>The FID is the square of the Wasserstein distance between these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94230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Notice that to compute FID we only need the means and covariances of the distributions – easy to estimate </a:t>
                </a:r>
              </a:p>
              <a:p>
                <a:r>
                  <a:rPr lang="en-US" sz="2800" dirty="0">
                    <a:latin typeface="+mn-lt"/>
                    <a:cs typeface="Segoe UI" panose="020B0502040204020203" pitchFamily="34" charset="0"/>
                  </a:rPr>
                  <a:t>To understand FID, consider the behavior of the two terms</a:t>
                </a:r>
              </a:p>
              <a:p>
                <a:pPr lvl="1"/>
                <a:r>
                  <a:rPr lang="en-US" sz="2400" dirty="0">
                    <a:latin typeface="+mn-lt"/>
                    <a:cs typeface="Segoe UI" panose="020B0502040204020203" pitchFamily="34" charset="0"/>
                  </a:rPr>
                  <a:t>The first term is the Euclidean difference between the mean vectors </a:t>
                </a:r>
              </a:p>
              <a:p>
                <a:pPr lvl="1"/>
                <a:r>
                  <a:rPr lang="en-US" sz="2400" dirty="0">
                    <a:latin typeface="+mn-lt"/>
                    <a:cs typeface="Segoe UI" panose="020B0502040204020203" pitchFamily="34" charset="0"/>
                  </a:rPr>
                  <a:t>The second term is the difference in standard deviations between the two distributions</a:t>
                </a: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899"/>
                </a:stretch>
              </a:blipFill>
            </p:spPr>
            <p:txBody>
              <a:bodyPr/>
              <a:lstStyle/>
              <a:p>
                <a:r>
                  <a:rPr lang="en-US">
                    <a:noFill/>
                  </a:rPr>
                  <a:t> </a:t>
                </a:r>
              </a:p>
            </p:txBody>
          </p:sp>
        </mc:Fallback>
      </mc:AlternateContent>
    </p:spTree>
    <p:extLst>
      <p:ext uri="{BB962C8B-B14F-4D97-AF65-F5344CB8AC3E}">
        <p14:creationId xmlns:p14="http://schemas.microsoft.com/office/powerpoint/2010/main" val="12189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How can we interpret the </a:t>
                </a:r>
                <a:r>
                  <a:rPr lang="en-US" sz="2800" b="1" dirty="0">
                    <a:latin typeface="+mj-lt"/>
                    <a:cs typeface="Segoe UI" panose="020B0502040204020203" pitchFamily="34" charset="0"/>
                  </a:rPr>
                  <a:t>Fr</a:t>
                </a:r>
                <a:r>
                  <a:rPr lang="en-US" sz="2800" b="1" dirty="0">
                    <a:latin typeface="+mj-lt"/>
                    <a:ea typeface="Segoe UI Symbol" panose="020B0502040204020203" pitchFamily="34" charset="0"/>
                    <a:cs typeface="Segoe UI" panose="020B0502040204020203" pitchFamily="34" charset="0"/>
                  </a:rPr>
                  <a:t>é</a:t>
                </a:r>
                <a:r>
                  <a:rPr lang="en-US" sz="2800" b="1" dirty="0">
                    <a:latin typeface="+mj-lt"/>
                    <a:cs typeface="Segoe UI" panose="020B0502040204020203" pitchFamily="34" charset="0"/>
                  </a:rPr>
                  <a:t>chet Inception distance?</a:t>
                </a:r>
                <a:endParaRPr lang="en-US" sz="2800" dirty="0">
                  <a:latin typeface="+mn-lt"/>
                  <a:cs typeface="Segoe UI" panose="020B0502040204020203" pitchFamily="34" charset="0"/>
                </a:endParaRPr>
              </a:p>
              <a:p>
                <a:r>
                  <a:rPr lang="en-US" sz="2800" dirty="0">
                    <a:latin typeface="+mn-lt"/>
                    <a:cs typeface="Segoe UI" panose="020B0502040204020203" pitchFamily="34" charset="0"/>
                  </a:rPr>
                  <a:t>The FID is the square of the Wasserstein distance between activations from generated and real-world distributions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𝜇</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𝑤</m:t>
                                  </m:r>
                                </m:sub>
                              </m:sSub>
                            </m:e>
                          </m:d>
                        </m:e>
                        <m:sub>
                          <m:r>
                            <a:rPr lang="en-US" sz="2800" b="0" i="1" smtClean="0">
                              <a:latin typeface="Cambria Math" panose="02040503050406030204" pitchFamily="18" charset="0"/>
                              <a:cs typeface="Segoe UI" panose="020B0502040204020203" pitchFamily="34" charset="0"/>
                            </a:rPr>
                            <m:t>2</m:t>
                          </m:r>
                        </m:sub>
                        <m:sup>
                          <m:r>
                            <a:rPr lang="en-US" sz="2800" b="0" i="1" smtClean="0">
                              <a:latin typeface="Cambria Math" panose="02040503050406030204" pitchFamily="18" charset="0"/>
                              <a:cs typeface="Segoe UI" panose="020B0502040204020203" pitchFamily="34" charset="0"/>
                            </a:rPr>
                            <m:t>2</m:t>
                          </m:r>
                        </m:sup>
                      </m:sSub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𝑡𝑟</m:t>
                      </m:r>
                      <m:d>
                        <m:dPr>
                          <m:begChr m:val="["/>
                          <m:endChr m:val="]"/>
                          <m:ctrlPr>
                            <a:rPr lang="en-US" sz="2800" b="0" i="1" smtClean="0">
                              <a:latin typeface="Cambria Math" panose="02040503050406030204" pitchFamily="18" charset="0"/>
                              <a:cs typeface="Segoe UI" panose="020B0502040204020203" pitchFamily="34" charset="0"/>
                            </a:rPr>
                          </m:ctrlPr>
                        </m:d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r>
                            <a:rPr lang="en-US" sz="2800" b="0" i="1" smtClean="0">
                              <a:latin typeface="Cambria Math" panose="02040503050406030204" pitchFamily="18" charset="0"/>
                              <a:cs typeface="Segoe UI" panose="020B0502040204020203" pitchFamily="34" charset="0"/>
                            </a:rPr>
                            <m:t>−2</m:t>
                          </m:r>
                          <m:sSup>
                            <m:sSupPr>
                              <m:ctrlPr>
                                <a:rPr lang="en-US" sz="2800" b="0" i="1" smtClean="0">
                                  <a:latin typeface="Cambria Math" panose="02040503050406030204" pitchFamily="18" charset="0"/>
                                  <a:cs typeface="Segoe UI" panose="020B0502040204020203" pitchFamily="34" charset="0"/>
                                </a:rPr>
                              </m:ctrlPr>
                            </m:sSupPr>
                            <m:e>
                              <m:d>
                                <m:dPr>
                                  <m:ctrlPr>
                                    <a:rPr lang="en-US" sz="2800" b="0" i="1" smtClean="0">
                                      <a:latin typeface="Cambria Math" panose="02040503050406030204" pitchFamily="18" charset="0"/>
                                      <a:cs typeface="Segoe UI" panose="020B0502040204020203" pitchFamily="34" charset="0"/>
                                    </a:rPr>
                                  </m:ctrlPr>
                                </m:dPr>
                                <m:e>
                                  <m:sSup>
                                    <m:sSupPr>
                                      <m:ctrlPr>
                                        <a:rPr lang="en-US" sz="2800" b="0" i="1" smtClean="0">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b="0" i="1" smtClean="0">
                                          <a:latin typeface="Cambria Math" panose="02040503050406030204" pitchFamily="18" charset="0"/>
                                          <a:cs typeface="Segoe UI" panose="020B0502040204020203" pitchFamily="34" charset="0"/>
                                        </a:rPr>
                                        <m:t>1/2</m:t>
                                      </m:r>
                                    </m:sup>
                                  </m:sSup>
                                  <m:sSub>
                                    <m:sSubPr>
                                      <m:ctrlPr>
                                        <a:rPr lang="en-US" sz="2800" i="1">
                                          <a:latin typeface="Cambria Math" panose="02040503050406030204" pitchFamily="18" charset="0"/>
                                          <a:cs typeface="Segoe UI" panose="020B0502040204020203" pitchFamily="34" charset="0"/>
                                        </a:rPr>
                                      </m:ctrlPr>
                                    </m:sSub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b>
                                      <m:r>
                                        <a:rPr lang="en-US" sz="2800" i="1">
                                          <a:latin typeface="Cambria Math" panose="02040503050406030204" pitchFamily="18" charset="0"/>
                                          <a:cs typeface="Segoe UI" panose="020B0502040204020203" pitchFamily="34" charset="0"/>
                                        </a:rPr>
                                        <m:t>𝑤</m:t>
                                      </m:r>
                                    </m:sub>
                                  </m:sSub>
                                  <m:sSup>
                                    <m:sSupPr>
                                      <m:ctrlPr>
                                        <a:rPr lang="en-US" sz="2800" i="1">
                                          <a:latin typeface="Cambria Math" panose="02040503050406030204" pitchFamily="18" charset="0"/>
                                          <a:cs typeface="Segoe UI" panose="020B0502040204020203" pitchFamily="34" charset="0"/>
                                        </a:rPr>
                                      </m:ctrlPr>
                                    </m:sSupPr>
                                    <m:e>
                                      <m:r>
                                        <m:rPr>
                                          <m:sty m:val="p"/>
                                        </m:rPr>
                                        <a:rPr lang="el-GR" sz="2800" i="1">
                                          <a:latin typeface="Cambria Math" panose="02040503050406030204" pitchFamily="18" charset="0"/>
                                          <a:ea typeface="Cambria Math" panose="02040503050406030204" pitchFamily="18" charset="0"/>
                                          <a:cs typeface="Segoe UI" panose="020B0502040204020203" pitchFamily="34" charset="0"/>
                                        </a:rPr>
                                        <m:t>Σ</m:t>
                                      </m:r>
                                    </m:e>
                                    <m:sup>
                                      <m:r>
                                        <a:rPr lang="en-US" sz="2800" i="1">
                                          <a:latin typeface="Cambria Math" panose="02040503050406030204" pitchFamily="18" charset="0"/>
                                          <a:cs typeface="Segoe UI" panose="020B0502040204020203" pitchFamily="34" charset="0"/>
                                        </a:rPr>
                                        <m:t>1/2</m:t>
                                      </m:r>
                                    </m:sup>
                                  </m:sSup>
                                </m:e>
                              </m:d>
                            </m:e>
                            <m:sup>
                              <m:r>
                                <a:rPr lang="en-US" sz="2800" b="0" i="1" smtClean="0">
                                  <a:latin typeface="Cambria Math" panose="02040503050406030204" pitchFamily="18" charset="0"/>
                                  <a:cs typeface="Segoe UI" panose="020B0502040204020203" pitchFamily="34" charset="0"/>
                                </a:rPr>
                                <m:t>1/2</m:t>
                              </m:r>
                            </m:sup>
                          </m:sSup>
                        </m:e>
                      </m:d>
                      <m:r>
                        <a:rPr lang="en-US" sz="2800" b="0" i="1" smtClean="0">
                          <a:latin typeface="Cambria Math" panose="02040503050406030204" pitchFamily="18" charset="0"/>
                          <a:cs typeface="Segoe UI" panose="020B0502040204020203" pitchFamily="34" charset="0"/>
                        </a:rPr>
                        <m:t> </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If generated images have activation distributions similar to real-world images, the difference in mean vectors and standard deviation vectors is small </a:t>
                </a:r>
              </a:p>
              <a:p>
                <a:r>
                  <a:rPr lang="en-US" sz="2800" dirty="0">
                    <a:latin typeface="+mn-lt"/>
                    <a:cs typeface="Segoe UI" panose="020B0502040204020203" pitchFamily="34" charset="0"/>
                  </a:rPr>
                  <a:t>Perfect match in distributions gives </a:t>
                </a:r>
                <a14:m>
                  <m:oMath xmlns:m="http://schemas.openxmlformats.org/officeDocument/2006/math">
                    <m:r>
                      <a:rPr lang="en-US" sz="2800" b="0" i="1" smtClean="0">
                        <a:latin typeface="Cambria Math" panose="02040503050406030204" pitchFamily="18" charset="0"/>
                        <a:cs typeface="Segoe UI" panose="020B0502040204020203" pitchFamily="34" charset="0"/>
                      </a:rPr>
                      <m:t>𝐹𝐼𝐷</m:t>
                    </m:r>
                    <m:r>
                      <a:rPr lang="en-US" sz="2800" b="0" i="1" smtClean="0">
                        <a:latin typeface="Cambria Math" panose="02040503050406030204" pitchFamily="18" charset="0"/>
                        <a:cs typeface="Segoe UI" panose="020B0502040204020203" pitchFamily="34" charset="0"/>
                      </a:rPr>
                      <m:t>=0</m:t>
                    </m:r>
                  </m:oMath>
                </a14:m>
                <a:r>
                  <a:rPr lang="en-US" sz="2800" dirty="0">
                    <a:latin typeface="+mn-lt"/>
                    <a:cs typeface="Segoe UI" panose="020B0502040204020203" pitchFamily="34" charset="0"/>
                  </a:rPr>
                  <a:t> </a:t>
                </a:r>
              </a:p>
              <a:p>
                <a:r>
                  <a:rPr lang="en-US" sz="2800" b="1" dirty="0">
                    <a:latin typeface="+mn-lt"/>
                    <a:cs typeface="Segoe UI" panose="020B0502040204020203" pitchFamily="34" charset="0"/>
                  </a:rPr>
                  <a:t>Smaller FID better</a:t>
                </a:r>
              </a:p>
              <a:p>
                <a:endParaRPr lang="en-US" sz="24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793"/>
                </a:stretch>
              </a:blipFill>
            </p:spPr>
            <p:txBody>
              <a:bodyPr/>
              <a:lstStyle/>
              <a:p>
                <a:r>
                  <a:rPr lang="en-US">
                    <a:noFill/>
                  </a:rPr>
                  <a:t> </a:t>
                </a:r>
              </a:p>
            </p:txBody>
          </p:sp>
        </mc:Fallback>
      </mc:AlternateContent>
    </p:spTree>
    <p:extLst>
      <p:ext uri="{BB962C8B-B14F-4D97-AF65-F5344CB8AC3E}">
        <p14:creationId xmlns:p14="http://schemas.microsoft.com/office/powerpoint/2010/main" val="24363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Evaluation of GANs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j-lt"/>
                <a:cs typeface="Segoe UI" panose="020B0502040204020203" pitchFamily="34" charset="0"/>
              </a:rPr>
              <a:t>Example of Fr</a:t>
            </a:r>
            <a:r>
              <a:rPr lang="en-US" sz="2800" dirty="0">
                <a:latin typeface="+mj-lt"/>
                <a:ea typeface="Segoe UI Symbol" panose="020B0502040204020203" pitchFamily="34" charset="0"/>
                <a:cs typeface="Segoe UI" panose="020B0502040204020203" pitchFamily="34" charset="0"/>
              </a:rPr>
              <a:t>é</a:t>
            </a:r>
            <a:r>
              <a:rPr lang="en-US" sz="2800" dirty="0">
                <a:latin typeface="+mj-lt"/>
                <a:cs typeface="Segoe UI" panose="020B0502040204020203" pitchFamily="34" charset="0"/>
              </a:rPr>
              <a:t>chet Inception distance – agrees with human perception</a:t>
            </a: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C1B4FEC9-BCC7-4D82-B53E-43C8F450AAA5}"/>
              </a:ext>
            </a:extLst>
          </p:cNvPr>
          <p:cNvPicPr>
            <a:picLocks noChangeAspect="1"/>
          </p:cNvPicPr>
          <p:nvPr/>
        </p:nvPicPr>
        <p:blipFill>
          <a:blip r:embed="rId3"/>
          <a:stretch>
            <a:fillRect/>
          </a:stretch>
        </p:blipFill>
        <p:spPr>
          <a:xfrm>
            <a:off x="63411" y="1582998"/>
            <a:ext cx="11915885" cy="4633954"/>
          </a:xfrm>
          <a:prstGeom prst="rect">
            <a:avLst/>
          </a:prstGeom>
        </p:spPr>
      </p:pic>
    </p:spTree>
    <p:extLst>
      <p:ext uri="{BB962C8B-B14F-4D97-AF65-F5344CB8AC3E}">
        <p14:creationId xmlns:p14="http://schemas.microsoft.com/office/powerpoint/2010/main" val="29545119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89FD-BAE6-0918-BABB-E363F7EC0037}"/>
              </a:ext>
            </a:extLst>
          </p:cNvPr>
          <p:cNvSpPr>
            <a:spLocks noGrp="1"/>
          </p:cNvSpPr>
          <p:nvPr>
            <p:ph type="title"/>
          </p:nvPr>
        </p:nvSpPr>
        <p:spPr>
          <a:xfrm>
            <a:off x="831850" y="1709738"/>
            <a:ext cx="10515600" cy="1953577"/>
          </a:xfrm>
        </p:spPr>
        <p:txBody>
          <a:bodyPr>
            <a:normAutofit/>
          </a:bodyPr>
          <a:lstStyle/>
          <a:p>
            <a:pPr algn="ctr"/>
            <a:r>
              <a:rPr lang="en-US" sz="4400" dirty="0"/>
              <a:t>Advances in GAN Models</a:t>
            </a:r>
          </a:p>
        </p:txBody>
      </p:sp>
    </p:spTree>
    <p:extLst>
      <p:ext uri="{BB962C8B-B14F-4D97-AF65-F5344CB8AC3E}">
        <p14:creationId xmlns:p14="http://schemas.microsoft.com/office/powerpoint/2010/main" val="30368080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Approaches to improved GAN training</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 great deal of research has focused on improving the convergence and preventing mode collapse</a:t>
            </a:r>
          </a:p>
          <a:p>
            <a:r>
              <a:rPr lang="en-US" sz="2800" dirty="0">
                <a:latin typeface="+mn-lt"/>
                <a:cs typeface="Segoe UI" panose="020B0502040204020203" pitchFamily="34" charset="0"/>
              </a:rPr>
              <a:t> An very incomplete list of key advances: </a:t>
            </a:r>
          </a:p>
          <a:p>
            <a:pPr marL="0" indent="0">
              <a:buNone/>
            </a:pPr>
            <a:endParaRPr lang="en-US" sz="2800" dirty="0">
              <a:latin typeface="+mn-lt"/>
              <a:cs typeface="Segoe UI" panose="020B0502040204020203" pitchFamily="34" charset="0"/>
            </a:endParaRPr>
          </a:p>
        </p:txBody>
      </p:sp>
      <p:graphicFrame>
        <p:nvGraphicFramePr>
          <p:cNvPr id="4" name="Table 4">
            <a:extLst>
              <a:ext uri="{FF2B5EF4-FFF2-40B4-BE49-F238E27FC236}">
                <a16:creationId xmlns:a16="http://schemas.microsoft.com/office/drawing/2014/main" id="{E52F15C7-58D8-407E-9D19-CF7889AC532F}"/>
              </a:ext>
            </a:extLst>
          </p:cNvPr>
          <p:cNvGraphicFramePr>
            <a:graphicFrameLocks noGrp="1"/>
          </p:cNvGraphicFramePr>
          <p:nvPr>
            <p:extLst>
              <p:ext uri="{D42A27DB-BD31-4B8C-83A1-F6EECF244321}">
                <p14:modId xmlns:p14="http://schemas.microsoft.com/office/powerpoint/2010/main" val="3862814036"/>
              </p:ext>
            </p:extLst>
          </p:nvPr>
        </p:nvGraphicFramePr>
        <p:xfrm>
          <a:off x="74294" y="2385907"/>
          <a:ext cx="11995785" cy="4145280"/>
        </p:xfrm>
        <a:graphic>
          <a:graphicData uri="http://schemas.openxmlformats.org/drawingml/2006/table">
            <a:tbl>
              <a:tblPr firstRow="1" bandRow="1">
                <a:tableStyleId>{5C22544A-7EE6-4342-B048-85BDC9FD1C3A}</a:tableStyleId>
              </a:tblPr>
              <a:tblGrid>
                <a:gridCol w="3936412">
                  <a:extLst>
                    <a:ext uri="{9D8B030D-6E8A-4147-A177-3AD203B41FA5}">
                      <a16:colId xmlns:a16="http://schemas.microsoft.com/office/drawing/2014/main" val="2291288903"/>
                    </a:ext>
                  </a:extLst>
                </a:gridCol>
                <a:gridCol w="6053982">
                  <a:extLst>
                    <a:ext uri="{9D8B030D-6E8A-4147-A177-3AD203B41FA5}">
                      <a16:colId xmlns:a16="http://schemas.microsoft.com/office/drawing/2014/main" val="4001521776"/>
                    </a:ext>
                  </a:extLst>
                </a:gridCol>
                <a:gridCol w="2005391">
                  <a:extLst>
                    <a:ext uri="{9D8B030D-6E8A-4147-A177-3AD203B41FA5}">
                      <a16:colId xmlns:a16="http://schemas.microsoft.com/office/drawing/2014/main" val="505943975"/>
                    </a:ext>
                  </a:extLst>
                </a:gridCol>
              </a:tblGrid>
              <a:tr h="370840">
                <a:tc>
                  <a:txBody>
                    <a:bodyPr/>
                    <a:lstStyle/>
                    <a:p>
                      <a:r>
                        <a:rPr lang="en-US" dirty="0">
                          <a:solidFill>
                            <a:schemeClr val="tx1"/>
                          </a:solidFill>
                        </a:rPr>
                        <a:t>Method</a:t>
                      </a:r>
                    </a:p>
                  </a:txBody>
                  <a:tcPr/>
                </a:tc>
                <a:tc>
                  <a:txBody>
                    <a:bodyPr/>
                    <a:lstStyle/>
                    <a:p>
                      <a:r>
                        <a:rPr lang="en-US" dirty="0">
                          <a:solidFill>
                            <a:schemeClr val="tx1"/>
                          </a:solidFill>
                        </a:rPr>
                        <a:t>Approach</a:t>
                      </a:r>
                    </a:p>
                  </a:txBody>
                  <a:tcPr/>
                </a:tc>
                <a:tc>
                  <a:txBody>
                    <a:bodyPr/>
                    <a:lstStyle/>
                    <a:p>
                      <a:r>
                        <a:rPr lang="en-US" dirty="0">
                          <a:solidFill>
                            <a:schemeClr val="tx1"/>
                          </a:solidFill>
                        </a:rPr>
                        <a:t>Year </a:t>
                      </a:r>
                    </a:p>
                  </a:txBody>
                  <a:tcPr/>
                </a:tc>
                <a:extLst>
                  <a:ext uri="{0D108BD9-81ED-4DB2-BD59-A6C34878D82A}">
                    <a16:rowId xmlns:a16="http://schemas.microsoft.com/office/drawing/2014/main" val="2845594288"/>
                  </a:ext>
                </a:extLst>
              </a:tr>
              <a:tr h="370840">
                <a:tc>
                  <a:txBody>
                    <a:bodyPr/>
                    <a:lstStyle/>
                    <a:p>
                      <a:r>
                        <a:rPr lang="en-US" dirty="0">
                          <a:solidFill>
                            <a:schemeClr val="tx1"/>
                          </a:solidFill>
                        </a:rPr>
                        <a:t>Deep Convolutional GANs - DC-GANs</a:t>
                      </a:r>
                    </a:p>
                  </a:txBody>
                  <a:tcPr/>
                </a:tc>
                <a:tc>
                  <a:txBody>
                    <a:bodyPr/>
                    <a:lstStyle/>
                    <a:p>
                      <a:r>
                        <a:rPr lang="en-US" dirty="0">
                          <a:solidFill>
                            <a:schemeClr val="tx1"/>
                          </a:solidFill>
                        </a:rPr>
                        <a:t>Use fully convolutional representation</a:t>
                      </a:r>
                    </a:p>
                  </a:txBody>
                  <a:tcPr/>
                </a:tc>
                <a:tc>
                  <a:txBody>
                    <a:bodyPr/>
                    <a:lstStyle/>
                    <a:p>
                      <a:r>
                        <a:rPr lang="en-US" dirty="0">
                          <a:solidFill>
                            <a:schemeClr val="tx1"/>
                          </a:solidFill>
                        </a:rPr>
                        <a:t>2014</a:t>
                      </a:r>
                    </a:p>
                  </a:txBody>
                  <a:tcPr/>
                </a:tc>
                <a:extLst>
                  <a:ext uri="{0D108BD9-81ED-4DB2-BD59-A6C34878D82A}">
                    <a16:rowId xmlns:a16="http://schemas.microsoft.com/office/drawing/2014/main" val="1374207884"/>
                  </a:ext>
                </a:extLst>
              </a:tr>
              <a:tr h="370840">
                <a:tc>
                  <a:txBody>
                    <a:bodyPr/>
                    <a:lstStyle/>
                    <a:p>
                      <a:r>
                        <a:rPr lang="en-US" dirty="0">
                          <a:solidFill>
                            <a:schemeClr val="tx1"/>
                          </a:solidFill>
                        </a:rPr>
                        <a:t>Conditional GAN</a:t>
                      </a:r>
                    </a:p>
                  </a:txBody>
                  <a:tcPr/>
                </a:tc>
                <a:tc>
                  <a:txBody>
                    <a:bodyPr/>
                    <a:lstStyle/>
                    <a:p>
                      <a:r>
                        <a:rPr lang="en-US" dirty="0">
                          <a:solidFill>
                            <a:schemeClr val="tx1"/>
                          </a:solidFill>
                        </a:rPr>
                        <a:t>Use conditional distribution to generate specific images</a:t>
                      </a:r>
                    </a:p>
                  </a:txBody>
                  <a:tcPr/>
                </a:tc>
                <a:tc>
                  <a:txBody>
                    <a:bodyPr/>
                    <a:lstStyle/>
                    <a:p>
                      <a:r>
                        <a:rPr lang="en-US" dirty="0">
                          <a:solidFill>
                            <a:schemeClr val="tx1"/>
                          </a:solidFill>
                        </a:rPr>
                        <a:t>2014</a:t>
                      </a:r>
                    </a:p>
                  </a:txBody>
                  <a:tcPr/>
                </a:tc>
                <a:extLst>
                  <a:ext uri="{0D108BD9-81ED-4DB2-BD59-A6C34878D82A}">
                    <a16:rowId xmlns:a16="http://schemas.microsoft.com/office/drawing/2014/main" val="2184962927"/>
                  </a:ext>
                </a:extLst>
              </a:tr>
              <a:tr h="370840">
                <a:tc>
                  <a:txBody>
                    <a:bodyPr/>
                    <a:lstStyle/>
                    <a:p>
                      <a:r>
                        <a:rPr lang="en-US" dirty="0">
                          <a:solidFill>
                            <a:schemeClr val="tx1"/>
                          </a:solidFill>
                        </a:rPr>
                        <a:t>Multiple ad-hoc methods, </a:t>
                      </a:r>
                      <a:r>
                        <a:rPr lang="en-US" dirty="0" err="1">
                          <a:solidFill>
                            <a:schemeClr val="tx1"/>
                          </a:solidFill>
                          <a:hlinkClick r:id="rId3"/>
                        </a:rPr>
                        <a:t>Salimans</a:t>
                      </a:r>
                      <a:r>
                        <a:rPr lang="en-US" dirty="0">
                          <a:solidFill>
                            <a:schemeClr val="tx1"/>
                          </a:solidFill>
                          <a:hlinkClick r:id="rId3"/>
                        </a:rPr>
                        <a:t>, et. al., 2016</a:t>
                      </a:r>
                      <a:endParaRPr lang="en-US" dirty="0">
                        <a:solidFill>
                          <a:schemeClr val="tx1"/>
                        </a:solidFill>
                      </a:endParaRPr>
                    </a:p>
                  </a:txBody>
                  <a:tcPr/>
                </a:tc>
                <a:tc>
                  <a:txBody>
                    <a:bodyPr/>
                    <a:lstStyle/>
                    <a:p>
                      <a:r>
                        <a:rPr lang="en-US" dirty="0">
                          <a:solidFill>
                            <a:schemeClr val="tx1"/>
                          </a:solidFill>
                        </a:rPr>
                        <a:t>Minibatch mixing, virtual batch normalization, and feature matching – Rarely used now days, beyond inception score </a:t>
                      </a:r>
                    </a:p>
                  </a:txBody>
                  <a:tcPr/>
                </a:tc>
                <a:tc>
                  <a:txBody>
                    <a:bodyPr/>
                    <a:lstStyle/>
                    <a:p>
                      <a:r>
                        <a:rPr lang="en-US" dirty="0">
                          <a:solidFill>
                            <a:schemeClr val="tx1"/>
                          </a:solidFill>
                        </a:rPr>
                        <a:t>2016</a:t>
                      </a:r>
                    </a:p>
                  </a:txBody>
                  <a:tcPr/>
                </a:tc>
                <a:extLst>
                  <a:ext uri="{0D108BD9-81ED-4DB2-BD59-A6C34878D82A}">
                    <a16:rowId xmlns:a16="http://schemas.microsoft.com/office/drawing/2014/main" val="2931466785"/>
                  </a:ext>
                </a:extLst>
              </a:tr>
              <a:tr h="370840">
                <a:tc>
                  <a:txBody>
                    <a:bodyPr/>
                    <a:lstStyle/>
                    <a:p>
                      <a:r>
                        <a:rPr lang="en-US" dirty="0">
                          <a:solidFill>
                            <a:schemeClr val="tx1"/>
                          </a:solidFill>
                        </a:rPr>
                        <a:t>Wasserstein GAN</a:t>
                      </a:r>
                    </a:p>
                  </a:txBody>
                  <a:tcPr/>
                </a:tc>
                <a:tc>
                  <a:txBody>
                    <a:bodyPr/>
                    <a:lstStyle/>
                    <a:p>
                      <a:r>
                        <a:rPr lang="en-US" dirty="0">
                          <a:solidFill>
                            <a:schemeClr val="tx1"/>
                          </a:solidFill>
                        </a:rPr>
                        <a:t>Use Wasserstein loss for training</a:t>
                      </a:r>
                    </a:p>
                  </a:txBody>
                  <a:tcPr/>
                </a:tc>
                <a:tc>
                  <a:txBody>
                    <a:bodyPr/>
                    <a:lstStyle/>
                    <a:p>
                      <a:r>
                        <a:rPr lang="en-US" dirty="0">
                          <a:solidFill>
                            <a:schemeClr val="tx1"/>
                          </a:solidFill>
                        </a:rPr>
                        <a:t>2017</a:t>
                      </a:r>
                    </a:p>
                  </a:txBody>
                  <a:tcPr/>
                </a:tc>
                <a:extLst>
                  <a:ext uri="{0D108BD9-81ED-4DB2-BD59-A6C34878D82A}">
                    <a16:rowId xmlns:a16="http://schemas.microsoft.com/office/drawing/2014/main" val="4085282531"/>
                  </a:ext>
                </a:extLst>
              </a:tr>
              <a:tr h="370840">
                <a:tc>
                  <a:txBody>
                    <a:bodyPr/>
                    <a:lstStyle/>
                    <a:p>
                      <a:r>
                        <a:rPr lang="en-US" dirty="0">
                          <a:solidFill>
                            <a:schemeClr val="tx1"/>
                          </a:solidFill>
                        </a:rPr>
                        <a:t>Two-time scale updates</a:t>
                      </a:r>
                    </a:p>
                  </a:txBody>
                  <a:tcPr/>
                </a:tc>
                <a:tc>
                  <a:txBody>
                    <a:bodyPr/>
                    <a:lstStyle/>
                    <a:p>
                      <a:r>
                        <a:rPr lang="en-US" dirty="0">
                          <a:solidFill>
                            <a:schemeClr val="tx1"/>
                          </a:solidFill>
                        </a:rPr>
                        <a:t>Use different time scales for generator and discriminator training</a:t>
                      </a:r>
                    </a:p>
                  </a:txBody>
                  <a:tcPr/>
                </a:tc>
                <a:tc>
                  <a:txBody>
                    <a:bodyPr/>
                    <a:lstStyle/>
                    <a:p>
                      <a:r>
                        <a:rPr lang="en-US" dirty="0">
                          <a:solidFill>
                            <a:schemeClr val="tx1"/>
                          </a:solidFill>
                        </a:rPr>
                        <a:t>2018</a:t>
                      </a:r>
                    </a:p>
                  </a:txBody>
                  <a:tcPr/>
                </a:tc>
                <a:extLst>
                  <a:ext uri="{0D108BD9-81ED-4DB2-BD59-A6C34878D82A}">
                    <a16:rowId xmlns:a16="http://schemas.microsoft.com/office/drawing/2014/main" val="275728983"/>
                  </a:ext>
                </a:extLst>
              </a:tr>
              <a:tr h="370840">
                <a:tc>
                  <a:txBody>
                    <a:bodyPr/>
                    <a:lstStyle/>
                    <a:p>
                      <a:r>
                        <a:rPr lang="en-US" dirty="0">
                          <a:solidFill>
                            <a:schemeClr val="tx1"/>
                          </a:solidFill>
                        </a:rPr>
                        <a:t>Spectral Normalization – SN-GANs</a:t>
                      </a:r>
                    </a:p>
                  </a:txBody>
                  <a:tcPr/>
                </a:tc>
                <a:tc>
                  <a:txBody>
                    <a:bodyPr/>
                    <a:lstStyle/>
                    <a:p>
                      <a:r>
                        <a:rPr lang="en-US" dirty="0">
                          <a:solidFill>
                            <a:schemeClr val="tx1"/>
                          </a:solidFill>
                        </a:rPr>
                        <a:t>Scale weights so largest eigenvalue to 1.0 </a:t>
                      </a:r>
                    </a:p>
                  </a:txBody>
                  <a:tcPr/>
                </a:tc>
                <a:tc>
                  <a:txBody>
                    <a:bodyPr/>
                    <a:lstStyle/>
                    <a:p>
                      <a:r>
                        <a:rPr lang="en-US" dirty="0">
                          <a:solidFill>
                            <a:schemeClr val="tx1"/>
                          </a:solidFill>
                        </a:rPr>
                        <a:t>2018</a:t>
                      </a:r>
                    </a:p>
                  </a:txBody>
                  <a:tcPr/>
                </a:tc>
                <a:extLst>
                  <a:ext uri="{0D108BD9-81ED-4DB2-BD59-A6C34878D82A}">
                    <a16:rowId xmlns:a16="http://schemas.microsoft.com/office/drawing/2014/main" val="1249509638"/>
                  </a:ext>
                </a:extLst>
              </a:tr>
              <a:tr h="370840">
                <a:tc>
                  <a:txBody>
                    <a:bodyPr/>
                    <a:lstStyle/>
                    <a:p>
                      <a:r>
                        <a:rPr lang="en-US" dirty="0">
                          <a:solidFill>
                            <a:schemeClr val="tx1"/>
                          </a:solidFill>
                        </a:rPr>
                        <a:t>Self Attention GAN - SAGAN</a:t>
                      </a:r>
                    </a:p>
                  </a:txBody>
                  <a:tcPr/>
                </a:tc>
                <a:tc>
                  <a:txBody>
                    <a:bodyPr/>
                    <a:lstStyle/>
                    <a:p>
                      <a:r>
                        <a:rPr lang="en-US" dirty="0">
                          <a:solidFill>
                            <a:schemeClr val="tx1"/>
                          </a:solidFill>
                        </a:rPr>
                        <a:t>Use an self attention mechanism to train latent space </a:t>
                      </a:r>
                    </a:p>
                  </a:txBody>
                  <a:tcPr/>
                </a:tc>
                <a:tc>
                  <a:txBody>
                    <a:bodyPr/>
                    <a:lstStyle/>
                    <a:p>
                      <a:r>
                        <a:rPr lang="en-US" dirty="0">
                          <a:solidFill>
                            <a:schemeClr val="tx1"/>
                          </a:solidFill>
                        </a:rPr>
                        <a:t>2019</a:t>
                      </a:r>
                    </a:p>
                  </a:txBody>
                  <a:tcPr/>
                </a:tc>
                <a:extLst>
                  <a:ext uri="{0D108BD9-81ED-4DB2-BD59-A6C34878D82A}">
                    <a16:rowId xmlns:a16="http://schemas.microsoft.com/office/drawing/2014/main" val="444576416"/>
                  </a:ext>
                </a:extLst>
              </a:tr>
              <a:tr h="370840">
                <a:tc>
                  <a:txBody>
                    <a:bodyPr/>
                    <a:lstStyle/>
                    <a:p>
                      <a:r>
                        <a:rPr lang="en-US" dirty="0">
                          <a:solidFill>
                            <a:schemeClr val="tx1"/>
                          </a:solidFill>
                        </a:rPr>
                        <a:t>Style-based GAN</a:t>
                      </a:r>
                    </a:p>
                  </a:txBody>
                  <a:tcPr/>
                </a:tc>
                <a:tc>
                  <a:txBody>
                    <a:bodyPr/>
                    <a:lstStyle/>
                    <a:p>
                      <a:r>
                        <a:rPr lang="en-US" dirty="0">
                          <a:solidFill>
                            <a:schemeClr val="tx1"/>
                          </a:solidFill>
                        </a:rPr>
                        <a:t>Generator uses attention on specific parts of the latent space to create desired style, see </a:t>
                      </a:r>
                      <a:r>
                        <a:rPr lang="en-US" dirty="0" err="1">
                          <a:solidFill>
                            <a:schemeClr val="tx1"/>
                          </a:solidFill>
                          <a:hlinkClick r:id="rId4"/>
                        </a:rPr>
                        <a:t>Karras</a:t>
                      </a:r>
                      <a:r>
                        <a:rPr lang="en-US" dirty="0">
                          <a:solidFill>
                            <a:schemeClr val="tx1"/>
                          </a:solidFill>
                          <a:hlinkClick r:id="rId4"/>
                        </a:rPr>
                        <a:t>, et.al., 2018 </a:t>
                      </a:r>
                      <a:r>
                        <a:rPr lang="en-US" dirty="0">
                          <a:solidFill>
                            <a:schemeClr val="tx1"/>
                          </a:solidFill>
                        </a:rPr>
                        <a:t>for details    </a:t>
                      </a:r>
                    </a:p>
                  </a:txBody>
                  <a:tcPr/>
                </a:tc>
                <a:tc>
                  <a:txBody>
                    <a:bodyPr/>
                    <a:lstStyle/>
                    <a:p>
                      <a:r>
                        <a:rPr lang="en-US" dirty="0">
                          <a:solidFill>
                            <a:schemeClr val="tx1"/>
                          </a:solidFill>
                        </a:rPr>
                        <a:t>2018</a:t>
                      </a:r>
                    </a:p>
                  </a:txBody>
                  <a:tcPr/>
                </a:tc>
                <a:extLst>
                  <a:ext uri="{0D108BD9-81ED-4DB2-BD59-A6C34878D82A}">
                    <a16:rowId xmlns:a16="http://schemas.microsoft.com/office/drawing/2014/main" val="2365349150"/>
                  </a:ext>
                </a:extLst>
              </a:tr>
            </a:tbl>
          </a:graphicData>
        </a:graphic>
      </p:graphicFrame>
    </p:spTree>
    <p:extLst>
      <p:ext uri="{BB962C8B-B14F-4D97-AF65-F5344CB8AC3E}">
        <p14:creationId xmlns:p14="http://schemas.microsoft.com/office/powerpoint/2010/main" val="3656754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a:p>
            <a:r>
              <a:rPr lang="en-US" sz="2800" dirty="0">
                <a:latin typeface="+mn-lt"/>
                <a:cs typeface="Segoe UI" panose="020B0502040204020203" pitchFamily="34" charset="0"/>
              </a:rPr>
              <a:t>Conditional GAN introduced by </a:t>
            </a:r>
            <a:r>
              <a:rPr lang="en-US" sz="2800" dirty="0">
                <a:latin typeface="+mn-lt"/>
                <a:cs typeface="Segoe UI" panose="020B0502040204020203" pitchFamily="34" charset="0"/>
                <a:hlinkClick r:id="rId3"/>
              </a:rPr>
              <a:t>Mirza and </a:t>
            </a:r>
            <a:r>
              <a:rPr lang="en-US" sz="2800" dirty="0" err="1">
                <a:latin typeface="+mn-lt"/>
                <a:cs typeface="Segoe UI" panose="020B0502040204020203" pitchFamily="34" charset="0"/>
                <a:hlinkClick r:id="rId3"/>
              </a:rPr>
              <a:t>Osindero</a:t>
            </a:r>
            <a:r>
              <a:rPr lang="en-US" sz="2800" dirty="0">
                <a:latin typeface="+mn-lt"/>
                <a:cs typeface="Segoe UI" panose="020B0502040204020203" pitchFamily="34" charset="0"/>
                <a:hlinkClick r:id="rId3"/>
              </a:rPr>
              <a:t>, 2014</a:t>
            </a:r>
            <a:endParaRPr lang="en-US" sz="2800" dirty="0">
              <a:cs typeface="Segoe UI" panose="020B0502040204020203" pitchFamily="34" charset="0"/>
            </a:endParaRPr>
          </a:p>
          <a:p>
            <a:r>
              <a:rPr lang="en-US" sz="2800" dirty="0">
                <a:latin typeface="+mn-lt"/>
                <a:cs typeface="Segoe UI" panose="020B0502040204020203" pitchFamily="34" charset="0"/>
              </a:rPr>
              <a:t>Image generation in unconditional GANs is constrained </a:t>
            </a:r>
          </a:p>
          <a:p>
            <a:pPr lvl="1"/>
            <a:r>
              <a:rPr lang="en-US" sz="2400" dirty="0">
                <a:latin typeface="+mn-lt"/>
                <a:cs typeface="Segoe UI" panose="020B0502040204020203" pitchFamily="34" charset="0"/>
              </a:rPr>
              <a:t>Unconstrained GAN produces inconsistent results    </a:t>
            </a:r>
          </a:p>
          <a:p>
            <a:r>
              <a:rPr lang="en-US" sz="2800" dirty="0">
                <a:latin typeface="+mn-lt"/>
                <a:cs typeface="Segoe UI" panose="020B0502040204020203" pitchFamily="34" charset="0"/>
              </a:rPr>
              <a:t>An early advance in making GANs practical  </a:t>
            </a:r>
          </a:p>
          <a:p>
            <a:pPr lvl="1"/>
            <a:r>
              <a:rPr lang="en-US" sz="2400" dirty="0">
                <a:latin typeface="+mn-lt"/>
                <a:cs typeface="Segoe UI" panose="020B0502040204020203" pitchFamily="34" charset="0"/>
              </a:rPr>
              <a:t>Using conditioning variable constrains generation of images </a:t>
            </a:r>
          </a:p>
          <a:p>
            <a:r>
              <a:rPr lang="en-US" sz="2800" dirty="0">
                <a:latin typeface="+mn-lt"/>
                <a:cs typeface="Segoe UI" panose="020B0502040204020203" pitchFamily="34" charset="0"/>
              </a:rPr>
              <a:t>Idea used in many modern architectures    </a:t>
            </a:r>
          </a:p>
        </p:txBody>
      </p:sp>
    </p:spTree>
    <p:extLst>
      <p:ext uri="{BB962C8B-B14F-4D97-AF65-F5344CB8AC3E}">
        <p14:creationId xmlns:p14="http://schemas.microsoft.com/office/powerpoint/2010/main" val="325085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Adversarial Networks, GANs</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a:bodyPr>
          <a:lstStyle/>
          <a:p>
            <a:pPr marL="0" indent="0">
              <a:buNone/>
            </a:pPr>
            <a:r>
              <a:rPr lang="en-US" dirty="0"/>
              <a:t>GANs are known to produce high quality images</a:t>
            </a:r>
          </a:p>
          <a:p>
            <a:r>
              <a:rPr lang="en-US" dirty="0"/>
              <a:t>A </a:t>
            </a:r>
            <a:r>
              <a:rPr lang="en-US" b="1" dirty="0"/>
              <a:t>generator</a:t>
            </a:r>
            <a:r>
              <a:rPr lang="en-US" dirty="0"/>
              <a:t> creates new data instances starting from random noise</a:t>
            </a:r>
          </a:p>
          <a:p>
            <a:r>
              <a:rPr lang="en-US" dirty="0"/>
              <a:t>A discriminator attempts to differentiate between actual data instances and generated data   </a:t>
            </a:r>
          </a:p>
          <a:p>
            <a:r>
              <a:rPr lang="en-US" dirty="0"/>
              <a:t>The generator and discriminator engage in a </a:t>
            </a:r>
            <a:r>
              <a:rPr lang="en-US" b="1" dirty="0"/>
              <a:t>two player non-cooperative zero sum game</a:t>
            </a:r>
            <a:r>
              <a:rPr lang="en-US" dirty="0"/>
              <a:t> where the generator attempts to fool the discriminator </a:t>
            </a:r>
          </a:p>
          <a:p>
            <a:r>
              <a:rPr lang="en-US" dirty="0"/>
              <a:t>Training GANs can be tricky and results can be erratic   </a:t>
            </a:r>
          </a:p>
          <a:p>
            <a:endParaRPr lang="en-US" dirty="0"/>
          </a:p>
        </p:txBody>
      </p:sp>
      <p:pic>
        <p:nvPicPr>
          <p:cNvPr id="5" name="Picture 4">
            <a:extLst>
              <a:ext uri="{FF2B5EF4-FFF2-40B4-BE49-F238E27FC236}">
                <a16:creationId xmlns:a16="http://schemas.microsoft.com/office/drawing/2014/main" id="{AAAE5BAE-7399-3A81-D42F-3F5F8D13DD58}"/>
              </a:ext>
            </a:extLst>
          </p:cNvPr>
          <p:cNvPicPr>
            <a:picLocks noChangeAspect="1"/>
          </p:cNvPicPr>
          <p:nvPr/>
        </p:nvPicPr>
        <p:blipFill>
          <a:blip r:embed="rId2"/>
          <a:stretch>
            <a:fillRect/>
          </a:stretch>
        </p:blipFill>
        <p:spPr>
          <a:xfrm>
            <a:off x="839246" y="954222"/>
            <a:ext cx="9560816" cy="1677336"/>
          </a:xfrm>
          <a:prstGeom prst="rect">
            <a:avLst/>
          </a:prstGeom>
        </p:spPr>
      </p:pic>
    </p:spTree>
    <p:extLst>
      <p:ext uri="{BB962C8B-B14F-4D97-AF65-F5344CB8AC3E}">
        <p14:creationId xmlns:p14="http://schemas.microsoft.com/office/powerpoint/2010/main" val="26144189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341951" cy="5570012"/>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a:p>
                <a:r>
                  <a:rPr lang="en-US" sz="2800" dirty="0">
                    <a:latin typeface="+mn-lt"/>
                    <a:cs typeface="Segoe UI" panose="020B0502040204020203" pitchFamily="34" charset="0"/>
                  </a:rPr>
                  <a:t>Formulate </a:t>
                </a:r>
                <a:r>
                  <a:rPr lang="en-US" sz="2800" b="1" dirty="0">
                    <a:latin typeface="+mn-lt"/>
                    <a:cs typeface="Segoe UI" panose="020B0502040204020203" pitchFamily="34" charset="0"/>
                  </a:rPr>
                  <a:t>conditional loss function</a:t>
                </a:r>
                <a:r>
                  <a:rPr lang="en-US" sz="2800" dirty="0">
                    <a:latin typeface="+mn-lt"/>
                    <a:cs typeface="Segoe UI" panose="020B0502040204020203" pitchFamily="34" charset="0"/>
                  </a:rPr>
                  <a:t>     </a:t>
                </a:r>
              </a:p>
              <a:p>
                <a:pPr marL="399915" lvl="1" indent="0">
                  <a:buNone/>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𝐺</m:t>
                              </m:r>
                            </m:lim>
                          </m:limLow>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𝐷</m:t>
                                  </m:r>
                                </m:lim>
                              </m:limLow>
                            </m:fName>
                            <m:e>
                              <m:r>
                                <a:rPr lang="en-US" sz="2400" i="1">
                                  <a:latin typeface="Cambria Math" panose="02040503050406030204" pitchFamily="18" charset="0"/>
                                </a:rPr>
                                <m:t>𝑉</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𝐷</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𝐷</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𝐷</m:t>
                                              </m:r>
                                            </m:sub>
                                          </m:sSub>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e>
                                  </m:d>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𝑔</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𝑙𝑜𝑔</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𝐷</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𝐺</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𝐺</m:t>
                                                      </m:r>
                                                    </m:sub>
                                                  </m:sSub>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e>
                                          </m:d>
                                        </m:e>
                                        <m:sub>
                                          <m:r>
                                            <a:rPr lang="en-US" sz="2400" i="1">
                                              <a:latin typeface="Cambria Math" panose="02040503050406030204" pitchFamily="18" charset="0"/>
                                              <a:ea typeface="Cambria Math" panose="02040503050406030204" pitchFamily="18" charset="0"/>
                                            </a:rPr>
                                            <m:t> </m:t>
                                          </m:r>
                                        </m:sub>
                                      </m:sSub>
                                    </m:e>
                                  </m:d>
                                </m:e>
                              </m:d>
                              <m:r>
                                <a:rPr lang="en-US" sz="2400" b="0" i="1" smtClean="0">
                                  <a:latin typeface="Cambria Math" panose="02040503050406030204" pitchFamily="18" charset="0"/>
                                </a:rPr>
                                <m:t> </m:t>
                              </m:r>
                            </m:e>
                          </m:func>
                        </m:e>
                      </m:func>
                    </m:oMath>
                  </m:oMathPara>
                </a14:m>
                <a:endParaRPr lang="en-US" sz="2400" dirty="0">
                  <a:latin typeface="+mn-lt"/>
                  <a:cs typeface="Segoe UI" panose="020B0502040204020203" pitchFamily="34" charset="0"/>
                </a:endParaRPr>
              </a:p>
              <a:p>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𝐷</m:t>
                        </m:r>
                      </m:e>
                      <m: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𝐷</m:t>
                            </m:r>
                          </m:sub>
                        </m:sSub>
                      </m:sub>
                    </m:sSub>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𝑦</m:t>
                    </m:r>
                    <m:r>
                      <a:rPr lang="en-US" sz="2800" i="1">
                        <a:latin typeface="Cambria Math" panose="02040503050406030204" pitchFamily="18" charset="0"/>
                        <a:ea typeface="Cambria Math" panose="02040503050406030204" pitchFamily="18" charset="0"/>
                      </a:rPr>
                      <m:t>)</m:t>
                    </m:r>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𝐺</m:t>
                        </m:r>
                      </m:e>
                      <m: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𝐺</m:t>
                            </m:r>
                          </m:sub>
                        </m:sSub>
                      </m:sub>
                    </m:sSub>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𝑧</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𝑦</m:t>
                        </m:r>
                      </m:e>
                    </m:d>
                  </m:oMath>
                </a14:m>
                <a:r>
                  <a:rPr lang="en-US" sz="2800" dirty="0">
                    <a:latin typeface="+mn-lt"/>
                    <a:cs typeface="Segoe UI" panose="020B0502040204020203" pitchFamily="34" charset="0"/>
                  </a:rPr>
                  <a:t> are now conditional on exogenous vector y</a:t>
                </a:r>
              </a:p>
              <a:p>
                <a:r>
                  <a:rPr lang="en-US" sz="2800" dirty="0">
                    <a:latin typeface="+mn-lt"/>
                    <a:cs typeface="Segoe UI" panose="020B0502040204020203" pitchFamily="34" charset="0"/>
                  </a:rPr>
                  <a:t>What are y values?   </a:t>
                </a:r>
              </a:p>
              <a:p>
                <a:pPr lvl="1"/>
                <a:r>
                  <a:rPr lang="en-US" sz="2400" dirty="0">
                    <a:latin typeface="+mn-lt"/>
                    <a:cs typeface="Segoe UI" panose="020B0502040204020203" pitchFamily="34" charset="0"/>
                  </a:rPr>
                  <a:t>Labels of image to be generated   </a:t>
                </a:r>
              </a:p>
              <a:p>
                <a:pPr lvl="1"/>
                <a:r>
                  <a:rPr lang="en-US" sz="2400" dirty="0">
                    <a:latin typeface="+mn-lt"/>
                    <a:cs typeface="Segoe UI" panose="020B0502040204020203" pitchFamily="34" charset="0"/>
                  </a:rPr>
                  <a:t>Example, an image caption  </a:t>
                </a: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341951" cy="5570012"/>
              </a:xfrm>
              <a:blipFill>
                <a:blip r:embed="rId3"/>
                <a:stretch>
                  <a:fillRect l="-1075" t="-1094"/>
                </a:stretch>
              </a:blipFill>
            </p:spPr>
            <p:txBody>
              <a:bodyPr/>
              <a:lstStyle/>
              <a:p>
                <a:r>
                  <a:rPr lang="en-US">
                    <a:noFill/>
                  </a:rPr>
                  <a:t> </a:t>
                </a:r>
              </a:p>
            </p:txBody>
          </p:sp>
        </mc:Fallback>
      </mc:AlternateContent>
    </p:spTree>
    <p:extLst>
      <p:ext uri="{BB962C8B-B14F-4D97-AF65-F5344CB8AC3E}">
        <p14:creationId xmlns:p14="http://schemas.microsoft.com/office/powerpoint/2010/main" val="275603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698760"/>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p:txBody>
      </p:sp>
      <p:pic>
        <p:nvPicPr>
          <p:cNvPr id="5" name="Picture 4">
            <a:extLst>
              <a:ext uri="{FF2B5EF4-FFF2-40B4-BE49-F238E27FC236}">
                <a16:creationId xmlns:a16="http://schemas.microsoft.com/office/drawing/2014/main" id="{CF482EAD-BCA7-AD43-7103-F37998B0FF69}"/>
              </a:ext>
            </a:extLst>
          </p:cNvPr>
          <p:cNvPicPr>
            <a:picLocks noChangeAspect="1"/>
          </p:cNvPicPr>
          <p:nvPr/>
        </p:nvPicPr>
        <p:blipFill>
          <a:blip r:embed="rId3"/>
          <a:stretch>
            <a:fillRect/>
          </a:stretch>
        </p:blipFill>
        <p:spPr>
          <a:xfrm>
            <a:off x="3206115" y="1712461"/>
            <a:ext cx="5638764" cy="4828942"/>
          </a:xfrm>
          <a:prstGeom prst="rect">
            <a:avLst/>
          </a:prstGeom>
        </p:spPr>
      </p:pic>
      <p:sp>
        <p:nvSpPr>
          <p:cNvPr id="6" name="Content Placeholder 2">
            <a:extLst>
              <a:ext uri="{FF2B5EF4-FFF2-40B4-BE49-F238E27FC236}">
                <a16:creationId xmlns:a16="http://schemas.microsoft.com/office/drawing/2014/main" id="{F6498697-8D5F-D755-8630-124BED940716}"/>
              </a:ext>
            </a:extLst>
          </p:cNvPr>
          <p:cNvSpPr txBox="1">
            <a:spLocks/>
          </p:cNvSpPr>
          <p:nvPr/>
        </p:nvSpPr>
        <p:spPr>
          <a:xfrm>
            <a:off x="10090770" y="3925673"/>
            <a:ext cx="1909783" cy="145817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Exogenous variable vector, </a:t>
            </a:r>
            <a:r>
              <a:rPr lang="en-US" sz="2800" b="1" dirty="0">
                <a:latin typeface="+mn-lt"/>
                <a:cs typeface="Segoe UI" panose="020B0502040204020203" pitchFamily="34" charset="0"/>
              </a:rPr>
              <a:t>y</a:t>
            </a:r>
          </a:p>
        </p:txBody>
      </p:sp>
      <p:cxnSp>
        <p:nvCxnSpPr>
          <p:cNvPr id="8" name="Straight Arrow Connector 7">
            <a:extLst>
              <a:ext uri="{FF2B5EF4-FFF2-40B4-BE49-F238E27FC236}">
                <a16:creationId xmlns:a16="http://schemas.microsoft.com/office/drawing/2014/main" id="{3B7FCA9C-031D-0FA8-74EB-D9340303FDF5}"/>
              </a:ext>
            </a:extLst>
          </p:cNvPr>
          <p:cNvCxnSpPr>
            <a:cxnSpLocks/>
            <a:stCxn id="6" idx="1"/>
          </p:cNvCxnSpPr>
          <p:nvPr/>
        </p:nvCxnSpPr>
        <p:spPr>
          <a:xfrm flipH="1" flipV="1">
            <a:off x="8715375" y="3437350"/>
            <a:ext cx="1375395" cy="12174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971BAB1-2065-FD7B-94F0-4A2A5ECF6046}"/>
              </a:ext>
            </a:extLst>
          </p:cNvPr>
          <p:cNvCxnSpPr>
            <a:cxnSpLocks/>
            <a:stCxn id="6" idx="1"/>
          </p:cNvCxnSpPr>
          <p:nvPr/>
        </p:nvCxnSpPr>
        <p:spPr>
          <a:xfrm flipH="1">
            <a:off x="8486775" y="4654762"/>
            <a:ext cx="1603995" cy="13875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AD58D0F9-2B03-FDEF-BE2F-5A5BF62AA458}"/>
              </a:ext>
            </a:extLst>
          </p:cNvPr>
          <p:cNvSpPr txBox="1">
            <a:spLocks/>
          </p:cNvSpPr>
          <p:nvPr/>
        </p:nvSpPr>
        <p:spPr>
          <a:xfrm>
            <a:off x="379514" y="1979173"/>
            <a:ext cx="2382475" cy="145817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Concatenated real and fake data vectors, </a:t>
            </a:r>
            <a:r>
              <a:rPr lang="en-US" sz="2800" b="1" dirty="0">
                <a:latin typeface="+mn-lt"/>
                <a:cs typeface="Segoe UI" panose="020B0502040204020203" pitchFamily="34" charset="0"/>
              </a:rPr>
              <a:t>x</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E32925AB-5CB0-C26B-4382-AA186C88482F}"/>
                  </a:ext>
                </a:extLst>
              </p:cNvPr>
              <p:cNvSpPr txBox="1">
                <a:spLocks/>
              </p:cNvSpPr>
              <p:nvPr/>
            </p:nvSpPr>
            <p:spPr>
              <a:xfrm>
                <a:off x="9801616" y="1514475"/>
                <a:ext cx="2198937" cy="183107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Conditional discriminator function </a:t>
                </a:r>
                <a14:m>
                  <m:oMath xmlns:m="http://schemas.openxmlformats.org/officeDocument/2006/math">
                    <m:r>
                      <a:rPr lang="en-US" sz="2800" b="0" i="1" smtClean="0">
                        <a:latin typeface="Cambria Math" panose="02040503050406030204" pitchFamily="18" charset="0"/>
                        <a:cs typeface="Segoe UI" panose="020B0502040204020203" pitchFamily="34" charset="0"/>
                      </a:rPr>
                      <m:t>𝐷</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𝑧</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oMath>
                </a14:m>
                <a:endParaRPr lang="en-US" sz="2800" b="1" dirty="0">
                  <a:latin typeface="+mn-lt"/>
                  <a:cs typeface="Segoe UI" panose="020B0502040204020203" pitchFamily="34" charset="0"/>
                </a:endParaRPr>
              </a:p>
            </p:txBody>
          </p:sp>
        </mc:Choice>
        <mc:Fallback xmlns="">
          <p:sp>
            <p:nvSpPr>
              <p:cNvPr id="18" name="Content Placeholder 2">
                <a:extLst>
                  <a:ext uri="{FF2B5EF4-FFF2-40B4-BE49-F238E27FC236}">
                    <a16:creationId xmlns:a16="http://schemas.microsoft.com/office/drawing/2014/main" id="{E32925AB-5CB0-C26B-4382-AA186C88482F}"/>
                  </a:ext>
                </a:extLst>
              </p:cNvPr>
              <p:cNvSpPr txBox="1">
                <a:spLocks noRot="1" noChangeAspect="1" noMove="1" noResize="1" noEditPoints="1" noAdjustHandles="1" noChangeArrowheads="1" noChangeShapeType="1" noTextEdit="1"/>
              </p:cNvSpPr>
              <p:nvPr/>
            </p:nvSpPr>
            <p:spPr>
              <a:xfrm>
                <a:off x="9801616" y="1514475"/>
                <a:ext cx="2198937" cy="1831079"/>
              </a:xfrm>
              <a:prstGeom prst="rect">
                <a:avLst/>
              </a:prstGeom>
              <a:blipFill>
                <a:blip r:embed="rId4"/>
                <a:stretch>
                  <a:fillRect l="-5817" t="-2990" r="-4709"/>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D6661CBE-3263-602B-A915-E6E4750FF235}"/>
              </a:ext>
            </a:extLst>
          </p:cNvPr>
          <p:cNvCxnSpPr>
            <a:cxnSpLocks/>
            <a:stCxn id="18" idx="1"/>
          </p:cNvCxnSpPr>
          <p:nvPr/>
        </p:nvCxnSpPr>
        <p:spPr>
          <a:xfrm flipH="1" flipV="1">
            <a:off x="6450904" y="2073058"/>
            <a:ext cx="3350712" cy="3569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B3C1B4A7-3417-EDF3-74E8-A31DE7CB87EB}"/>
                  </a:ext>
                </a:extLst>
              </p:cNvPr>
              <p:cNvSpPr txBox="1">
                <a:spLocks/>
              </p:cNvSpPr>
              <p:nvPr/>
            </p:nvSpPr>
            <p:spPr>
              <a:xfrm>
                <a:off x="471282" y="4640998"/>
                <a:ext cx="2198937" cy="1831079"/>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latin typeface="+mn-lt"/>
                    <a:cs typeface="Segoe UI" panose="020B0502040204020203" pitchFamily="34" charset="0"/>
                  </a:rPr>
                  <a:t>Conditional generator function </a:t>
                </a:r>
                <a14:m>
                  <m:oMath xmlns:m="http://schemas.openxmlformats.org/officeDocument/2006/math">
                    <m:r>
                      <a:rPr lang="en-US" sz="2800" b="0" i="1" smtClean="0">
                        <a:latin typeface="Cambria Math" panose="02040503050406030204" pitchFamily="18" charset="0"/>
                        <a:cs typeface="Segoe UI" panose="020B0502040204020203" pitchFamily="34" charset="0"/>
                      </a:rPr>
                      <m:t>𝐷</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𝑦</m:t>
                        </m:r>
                      </m:e>
                    </m:d>
                  </m:oMath>
                </a14:m>
                <a:endParaRPr lang="en-US" sz="2800" b="1" dirty="0">
                  <a:latin typeface="+mn-lt"/>
                  <a:cs typeface="Segoe UI" panose="020B0502040204020203" pitchFamily="34" charset="0"/>
                </a:endParaRPr>
              </a:p>
            </p:txBody>
          </p:sp>
        </mc:Choice>
        <mc:Fallback xmlns="">
          <p:sp>
            <p:nvSpPr>
              <p:cNvPr id="22" name="Content Placeholder 2">
                <a:extLst>
                  <a:ext uri="{FF2B5EF4-FFF2-40B4-BE49-F238E27FC236}">
                    <a16:creationId xmlns:a16="http://schemas.microsoft.com/office/drawing/2014/main" id="{B3C1B4A7-3417-EDF3-74E8-A31DE7CB87EB}"/>
                  </a:ext>
                </a:extLst>
              </p:cNvPr>
              <p:cNvSpPr txBox="1">
                <a:spLocks noRot="1" noChangeAspect="1" noMove="1" noResize="1" noEditPoints="1" noAdjustHandles="1" noChangeArrowheads="1" noChangeShapeType="1" noTextEdit="1"/>
              </p:cNvSpPr>
              <p:nvPr/>
            </p:nvSpPr>
            <p:spPr>
              <a:xfrm>
                <a:off x="471282" y="4640998"/>
                <a:ext cx="2198937" cy="1831079"/>
              </a:xfrm>
              <a:prstGeom prst="rect">
                <a:avLst/>
              </a:prstGeom>
              <a:blipFill>
                <a:blip r:embed="rId5"/>
                <a:stretch>
                  <a:fillRect l="-5540" t="-299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8172701E-8958-5911-1040-BBF47BD415A7}"/>
              </a:ext>
            </a:extLst>
          </p:cNvPr>
          <p:cNvCxnSpPr>
            <a:cxnSpLocks/>
            <a:stCxn id="22" idx="3"/>
          </p:cNvCxnSpPr>
          <p:nvPr/>
        </p:nvCxnSpPr>
        <p:spPr>
          <a:xfrm flipV="1">
            <a:off x="2670219" y="4383610"/>
            <a:ext cx="2183617" cy="11729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62A3ED0-2614-02E8-682F-B875F4ABB15C}"/>
              </a:ext>
            </a:extLst>
          </p:cNvPr>
          <p:cNvCxnSpPr>
            <a:cxnSpLocks/>
            <a:stCxn id="17" idx="3"/>
          </p:cNvCxnSpPr>
          <p:nvPr/>
        </p:nvCxnSpPr>
        <p:spPr>
          <a:xfrm>
            <a:off x="2761989" y="2708262"/>
            <a:ext cx="1154121" cy="3197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CF1C97-8385-29B4-9FBB-6C5EDE14E252}"/>
              </a:ext>
            </a:extLst>
          </p:cNvPr>
          <p:cNvCxnSpPr>
            <a:cxnSpLocks/>
            <a:stCxn id="17" idx="3"/>
          </p:cNvCxnSpPr>
          <p:nvPr/>
        </p:nvCxnSpPr>
        <p:spPr>
          <a:xfrm>
            <a:off x="2761989" y="2708262"/>
            <a:ext cx="701458" cy="6372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35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8" grpId="0"/>
      <p:bldP spid="2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Conditional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698760"/>
          </a:xfrm>
        </p:spPr>
        <p:txBody>
          <a:bodyPr/>
          <a:lstStyle/>
          <a:p>
            <a:pPr marL="0" indent="0">
              <a:buNone/>
            </a:pPr>
            <a:r>
              <a:rPr lang="en-US" sz="2800" dirty="0">
                <a:latin typeface="+mn-lt"/>
                <a:cs typeface="Segoe UI" panose="020B0502040204020203" pitchFamily="34" charset="0"/>
              </a:rPr>
              <a:t>For conditional GAN image generated is </a:t>
            </a:r>
            <a:r>
              <a:rPr lang="en-US" sz="2800" b="1" dirty="0">
                <a:latin typeface="+mn-lt"/>
                <a:cs typeface="Segoe UI" panose="020B0502040204020203" pitchFamily="34" charset="0"/>
              </a:rPr>
              <a:t>conditional on an exogenous variable</a:t>
            </a:r>
          </a:p>
        </p:txBody>
      </p:sp>
      <p:pic>
        <p:nvPicPr>
          <p:cNvPr id="36" name="Picture 35">
            <a:extLst>
              <a:ext uri="{FF2B5EF4-FFF2-40B4-BE49-F238E27FC236}">
                <a16:creationId xmlns:a16="http://schemas.microsoft.com/office/drawing/2014/main" id="{85CA7B5C-AD17-2E06-ABDD-2D1FB376CF1C}"/>
              </a:ext>
            </a:extLst>
          </p:cNvPr>
          <p:cNvPicPr>
            <a:picLocks noChangeAspect="1"/>
          </p:cNvPicPr>
          <p:nvPr/>
        </p:nvPicPr>
        <p:blipFill>
          <a:blip r:embed="rId3"/>
          <a:stretch>
            <a:fillRect/>
          </a:stretch>
        </p:blipFill>
        <p:spPr>
          <a:xfrm>
            <a:off x="1211580" y="1363986"/>
            <a:ext cx="9673016" cy="4447276"/>
          </a:xfrm>
          <a:prstGeom prst="rect">
            <a:avLst/>
          </a:prstGeom>
        </p:spPr>
      </p:pic>
      <p:sp>
        <p:nvSpPr>
          <p:cNvPr id="37" name="Content Placeholder 2">
            <a:extLst>
              <a:ext uri="{FF2B5EF4-FFF2-40B4-BE49-F238E27FC236}">
                <a16:creationId xmlns:a16="http://schemas.microsoft.com/office/drawing/2014/main" id="{7C9FB8FC-565C-FB45-1B4C-902E809C7F56}"/>
              </a:ext>
            </a:extLst>
          </p:cNvPr>
          <p:cNvSpPr txBox="1">
            <a:spLocks/>
          </p:cNvSpPr>
          <p:nvPr/>
        </p:nvSpPr>
        <p:spPr>
          <a:xfrm>
            <a:off x="379514" y="5839836"/>
            <a:ext cx="11691534" cy="63349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latin typeface="+mn-lt"/>
                <a:cs typeface="Segoe UI" panose="020B0502040204020203" pitchFamily="34" charset="0"/>
              </a:rPr>
              <a:t>Examples of tags and conditional image generation </a:t>
            </a:r>
          </a:p>
          <a:p>
            <a:pPr marL="0" indent="0" algn="ctr">
              <a:spcBef>
                <a:spcPts val="0"/>
              </a:spcBef>
              <a:buNone/>
            </a:pPr>
            <a:r>
              <a:rPr lang="en-US" sz="2800" dirty="0">
                <a:latin typeface="+mn-lt"/>
                <a:cs typeface="Segoe UI" panose="020B0502040204020203" pitchFamily="34" charset="0"/>
              </a:rPr>
              <a:t> </a:t>
            </a:r>
            <a:r>
              <a:rPr lang="en-US" sz="1800" dirty="0">
                <a:latin typeface="+mn-lt"/>
                <a:cs typeface="Segoe UI" panose="020B0502040204020203" pitchFamily="34" charset="0"/>
                <a:hlinkClick r:id="rId4"/>
              </a:rPr>
              <a:t>Mirza and </a:t>
            </a:r>
            <a:r>
              <a:rPr lang="en-US" sz="1800" dirty="0" err="1">
                <a:latin typeface="+mn-lt"/>
                <a:cs typeface="Segoe UI" panose="020B0502040204020203" pitchFamily="34" charset="0"/>
                <a:hlinkClick r:id="rId4"/>
              </a:rPr>
              <a:t>Osindero</a:t>
            </a:r>
            <a:r>
              <a:rPr lang="en-US" sz="1800" dirty="0">
                <a:latin typeface="+mn-lt"/>
                <a:cs typeface="Segoe UI" panose="020B0502040204020203" pitchFamily="34" charset="0"/>
                <a:hlinkClick r:id="rId4"/>
              </a:rPr>
              <a:t>, 2014</a:t>
            </a:r>
            <a:endParaRPr lang="en-US" sz="1800" dirty="0">
              <a:cs typeface="Segoe UI" panose="020B0502040204020203" pitchFamily="34" charset="0"/>
            </a:endParaRPr>
          </a:p>
        </p:txBody>
      </p:sp>
    </p:spTree>
    <p:extLst>
      <p:ext uri="{BB962C8B-B14F-4D97-AF65-F5344CB8AC3E}">
        <p14:creationId xmlns:p14="http://schemas.microsoft.com/office/powerpoint/2010/main" val="3096455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570012"/>
          </a:xfrm>
        </p:spPr>
        <p:txBody>
          <a:bodyPr/>
          <a:lstStyle/>
          <a:p>
            <a:pPr marL="0" indent="0">
              <a:buNone/>
            </a:pPr>
            <a:r>
              <a:rPr lang="en-US" sz="2800" dirty="0">
                <a:latin typeface="+mn-lt"/>
                <a:cs typeface="Segoe UI" panose="020B0502040204020203" pitchFamily="34" charset="0"/>
              </a:rPr>
              <a:t>The deep convolutional GAN is a fully convolutional  </a:t>
            </a:r>
          </a:p>
          <a:p>
            <a:r>
              <a:rPr lang="en-US" sz="2800" dirty="0">
                <a:latin typeface="+mn-lt"/>
                <a:cs typeface="Segoe UI" panose="020B0502040204020203" pitchFamily="34" charset="0"/>
              </a:rPr>
              <a:t>The deep convolutional GAN or DCGAN (</a:t>
            </a:r>
            <a:r>
              <a:rPr lang="en-US" sz="2800" dirty="0">
                <a:latin typeface="+mn-lt"/>
                <a:cs typeface="Segoe UI" panose="020B0502040204020203" pitchFamily="34" charset="0"/>
                <a:hlinkClick r:id="rId3"/>
              </a:rPr>
              <a:t>Radford, et. al. 2015</a:t>
            </a:r>
            <a:r>
              <a:rPr lang="en-US" sz="2800" dirty="0">
                <a:latin typeface="+mn-lt"/>
                <a:cs typeface="Segoe UI" panose="020B0502040204020203" pitchFamily="34" charset="0"/>
              </a:rPr>
              <a:t>) was a significant breakthrough in creating GAN model with stable training behavior </a:t>
            </a:r>
          </a:p>
          <a:p>
            <a:r>
              <a:rPr lang="en-US" sz="2800" dirty="0">
                <a:latin typeface="+mn-lt"/>
                <a:cs typeface="Segoe UI" panose="020B0502040204020203" pitchFamily="34" charset="0"/>
              </a:rPr>
              <a:t>Fully convolutional architecture – no fully connected layers</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4"/>
          <a:stretch>
            <a:fillRect/>
          </a:stretch>
        </p:blipFill>
        <p:spPr>
          <a:xfrm>
            <a:off x="2550979" y="2918791"/>
            <a:ext cx="6626888" cy="3861569"/>
          </a:xfrm>
          <a:prstGeom prst="rect">
            <a:avLst/>
          </a:prstGeom>
        </p:spPr>
      </p:pic>
    </p:spTree>
    <p:extLst>
      <p:ext uri="{BB962C8B-B14F-4D97-AF65-F5344CB8AC3E}">
        <p14:creationId xmlns:p14="http://schemas.microsoft.com/office/powerpoint/2010/main" val="127754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Components of the DCGAN, </a:t>
            </a:r>
          </a:p>
        </p:txBody>
      </p:sp>
      <p:pic>
        <p:nvPicPr>
          <p:cNvPr id="5" name="Picture 4">
            <a:extLst>
              <a:ext uri="{FF2B5EF4-FFF2-40B4-BE49-F238E27FC236}">
                <a16:creationId xmlns:a16="http://schemas.microsoft.com/office/drawing/2014/main" id="{CDD7B71E-EDEB-4B53-84C0-F82D17144023}"/>
              </a:ext>
            </a:extLst>
          </p:cNvPr>
          <p:cNvPicPr>
            <a:picLocks noChangeAspect="1"/>
          </p:cNvPicPr>
          <p:nvPr/>
        </p:nvPicPr>
        <p:blipFill>
          <a:blip r:embed="rId3"/>
          <a:stretch>
            <a:fillRect/>
          </a:stretch>
        </p:blipFill>
        <p:spPr>
          <a:xfrm>
            <a:off x="2430026" y="2855895"/>
            <a:ext cx="6626888" cy="3861569"/>
          </a:xfrm>
          <a:prstGeom prst="rect">
            <a:avLst/>
          </a:prstGeom>
        </p:spPr>
      </p:pic>
      <p:sp>
        <p:nvSpPr>
          <p:cNvPr id="6" name="TextBox 5">
            <a:extLst>
              <a:ext uri="{FF2B5EF4-FFF2-40B4-BE49-F238E27FC236}">
                <a16:creationId xmlns:a16="http://schemas.microsoft.com/office/drawing/2014/main" id="{4CE22AD8-4670-469C-B87C-81AB138FE0B0}"/>
              </a:ext>
            </a:extLst>
          </p:cNvPr>
          <p:cNvSpPr txBox="1"/>
          <p:nvPr/>
        </p:nvSpPr>
        <p:spPr>
          <a:xfrm>
            <a:off x="149747" y="3960520"/>
            <a:ext cx="1998133" cy="830997"/>
          </a:xfrm>
          <a:prstGeom prst="rect">
            <a:avLst/>
          </a:prstGeom>
          <a:noFill/>
        </p:spPr>
        <p:txBody>
          <a:bodyPr wrap="square" rtlCol="0">
            <a:spAutoFit/>
          </a:bodyPr>
          <a:lstStyle/>
          <a:p>
            <a:r>
              <a:rPr lang="en-US" sz="2400" dirty="0"/>
              <a:t>Random Input vector</a:t>
            </a:r>
          </a:p>
        </p:txBody>
      </p:sp>
      <p:cxnSp>
        <p:nvCxnSpPr>
          <p:cNvPr id="8" name="Straight Arrow Connector 7">
            <a:extLst>
              <a:ext uri="{FF2B5EF4-FFF2-40B4-BE49-F238E27FC236}">
                <a16:creationId xmlns:a16="http://schemas.microsoft.com/office/drawing/2014/main" id="{68EDD906-7AD5-4440-866A-E8AF736C2C95}"/>
              </a:ext>
            </a:extLst>
          </p:cNvPr>
          <p:cNvCxnSpPr>
            <a:cxnSpLocks/>
            <a:stCxn id="6" idx="3"/>
          </p:cNvCxnSpPr>
          <p:nvPr/>
        </p:nvCxnSpPr>
        <p:spPr>
          <a:xfrm flipV="1">
            <a:off x="2147880" y="4334933"/>
            <a:ext cx="334063" cy="410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55D5A022-945E-4731-ABD9-34E124DCA2C7}"/>
              </a:ext>
            </a:extLst>
          </p:cNvPr>
          <p:cNvSpPr/>
          <p:nvPr/>
        </p:nvSpPr>
        <p:spPr>
          <a:xfrm rot="5400000">
            <a:off x="5452613" y="174744"/>
            <a:ext cx="328990" cy="468509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23A3803-3FCA-4DBD-A064-36D991AA310F}"/>
              </a:ext>
            </a:extLst>
          </p:cNvPr>
          <p:cNvSpPr txBox="1"/>
          <p:nvPr/>
        </p:nvSpPr>
        <p:spPr>
          <a:xfrm>
            <a:off x="3221398" y="2855895"/>
            <a:ext cx="4738255" cy="461665"/>
          </a:xfrm>
          <a:prstGeom prst="rect">
            <a:avLst/>
          </a:prstGeom>
          <a:noFill/>
        </p:spPr>
        <p:txBody>
          <a:bodyPr wrap="square" rtlCol="0">
            <a:spAutoFit/>
          </a:bodyPr>
          <a:lstStyle/>
          <a:p>
            <a:pPr algn="ctr"/>
            <a:r>
              <a:rPr lang="en-US" sz="2400" dirty="0"/>
              <a:t>Increasing image resolution</a:t>
            </a:r>
          </a:p>
        </p:txBody>
      </p:sp>
      <p:cxnSp>
        <p:nvCxnSpPr>
          <p:cNvPr id="12" name="Straight Arrow Connector 11">
            <a:extLst>
              <a:ext uri="{FF2B5EF4-FFF2-40B4-BE49-F238E27FC236}">
                <a16:creationId xmlns:a16="http://schemas.microsoft.com/office/drawing/2014/main" id="{1ABE183F-ED6D-4850-8031-50F20693014E}"/>
              </a:ext>
            </a:extLst>
          </p:cNvPr>
          <p:cNvCxnSpPr>
            <a:cxnSpLocks/>
          </p:cNvCxnSpPr>
          <p:nvPr/>
        </p:nvCxnSpPr>
        <p:spPr>
          <a:xfrm>
            <a:off x="3274563" y="3325091"/>
            <a:ext cx="468509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0D4A39-FC7F-47DA-9559-5972CE0812A8}"/>
              </a:ext>
            </a:extLst>
          </p:cNvPr>
          <p:cNvSpPr txBox="1"/>
          <p:nvPr/>
        </p:nvSpPr>
        <p:spPr>
          <a:xfrm>
            <a:off x="3274563" y="1804073"/>
            <a:ext cx="4738255" cy="461665"/>
          </a:xfrm>
          <a:prstGeom prst="rect">
            <a:avLst/>
          </a:prstGeom>
          <a:noFill/>
        </p:spPr>
        <p:txBody>
          <a:bodyPr wrap="square" rtlCol="0">
            <a:spAutoFit/>
          </a:bodyPr>
          <a:lstStyle/>
          <a:p>
            <a:pPr algn="ctr"/>
            <a:r>
              <a:rPr lang="en-US" sz="2400" dirty="0"/>
              <a:t>Convolutional Embedding Space</a:t>
            </a:r>
          </a:p>
        </p:txBody>
      </p:sp>
    </p:spTree>
    <p:extLst>
      <p:ext uri="{BB962C8B-B14F-4D97-AF65-F5344CB8AC3E}">
        <p14:creationId xmlns:p14="http://schemas.microsoft.com/office/powerpoint/2010/main" val="55230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The Convolutional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691534" cy="587333"/>
          </a:xfrm>
        </p:spPr>
        <p:txBody>
          <a:bodyPr/>
          <a:lstStyle/>
          <a:p>
            <a:pPr marL="0" indent="0">
              <a:buNone/>
            </a:pPr>
            <a:r>
              <a:rPr lang="en-US" sz="2800" dirty="0">
                <a:latin typeface="+mn-lt"/>
                <a:cs typeface="Segoe UI" panose="020B0502040204020203" pitchFamily="34" charset="0"/>
              </a:rPr>
              <a:t>Can perform linear mathematical operations on convolutional embedding space </a:t>
            </a:r>
          </a:p>
        </p:txBody>
      </p:sp>
      <p:pic>
        <p:nvPicPr>
          <p:cNvPr id="7" name="Picture 6">
            <a:extLst>
              <a:ext uri="{FF2B5EF4-FFF2-40B4-BE49-F238E27FC236}">
                <a16:creationId xmlns:a16="http://schemas.microsoft.com/office/drawing/2014/main" id="{A282A70E-B00E-4D8C-9AC6-59F4D58C90C9}"/>
              </a:ext>
            </a:extLst>
          </p:cNvPr>
          <p:cNvPicPr>
            <a:picLocks noChangeAspect="1"/>
          </p:cNvPicPr>
          <p:nvPr/>
        </p:nvPicPr>
        <p:blipFill>
          <a:blip r:embed="rId3"/>
          <a:stretch>
            <a:fillRect/>
          </a:stretch>
        </p:blipFill>
        <p:spPr>
          <a:xfrm>
            <a:off x="1104756" y="1821607"/>
            <a:ext cx="9461041" cy="4916592"/>
          </a:xfrm>
          <a:prstGeom prst="rect">
            <a:avLst/>
          </a:prstGeom>
        </p:spPr>
      </p:pic>
    </p:spTree>
    <p:extLst>
      <p:ext uri="{BB962C8B-B14F-4D97-AF65-F5344CB8AC3E}">
        <p14:creationId xmlns:p14="http://schemas.microsoft.com/office/powerpoint/2010/main" val="14801782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two time scales </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err="1">
                <a:latin typeface="+mn-lt"/>
                <a:cs typeface="Segoe UI" panose="020B0502040204020203" pitchFamily="34" charset="0"/>
                <a:hlinkClick r:id="rId3"/>
              </a:rPr>
              <a:t>Heusel</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use </a:t>
            </a:r>
            <a:r>
              <a:rPr lang="en-US" sz="2800" b="1" dirty="0">
                <a:latin typeface="+mn-lt"/>
                <a:cs typeface="Segoe UI" panose="020B0502040204020203" pitchFamily="34" charset="0"/>
              </a:rPr>
              <a:t>two time scale update rule (TTUR)</a:t>
            </a:r>
            <a:r>
              <a:rPr lang="en-US" sz="2800" dirty="0">
                <a:latin typeface="+mn-lt"/>
                <a:cs typeface="Segoe UI" panose="020B0502040204020203" pitchFamily="34" charset="0"/>
              </a:rPr>
              <a:t> train the discriminator and generator    </a:t>
            </a:r>
          </a:p>
          <a:p>
            <a:r>
              <a:rPr lang="en-US" sz="2800" dirty="0">
                <a:latin typeface="+mn-lt"/>
                <a:cs typeface="Segoe UI" panose="020B0502040204020203" pitchFamily="34" charset="0"/>
              </a:rPr>
              <a:t>Observer that simple generator-discriminator training may only converge to a local Nash equilibrium – no global convergence guarantee  </a:t>
            </a:r>
          </a:p>
          <a:p>
            <a:r>
              <a:rPr lang="en-US" sz="2800" dirty="0">
                <a:latin typeface="+mn-lt"/>
                <a:cs typeface="Segoe UI" panose="020B0502040204020203" pitchFamily="34" charset="0"/>
              </a:rPr>
              <a:t>Discriminator learns too fast </a:t>
            </a:r>
          </a:p>
          <a:p>
            <a:pPr lvl="1"/>
            <a:r>
              <a:rPr lang="en-US" sz="2400" dirty="0">
                <a:latin typeface="+mn-lt"/>
                <a:cs typeface="Segoe UI" panose="020B0502040204020203" pitchFamily="34" charset="0"/>
              </a:rPr>
              <a:t>Discriminator learns to tell real from generated data</a:t>
            </a:r>
          </a:p>
          <a:p>
            <a:pPr lvl="1"/>
            <a:r>
              <a:rPr lang="en-US" sz="2400" dirty="0">
                <a:latin typeface="+mn-lt"/>
                <a:cs typeface="Segoe UI" panose="020B0502040204020203" pitchFamily="34" charset="0"/>
              </a:rPr>
              <a:t>Generator is prevented from further learning </a:t>
            </a:r>
          </a:p>
          <a:p>
            <a:r>
              <a:rPr lang="en-US" sz="2800" dirty="0">
                <a:latin typeface="+mn-lt"/>
                <a:cs typeface="Segoe UI" panose="020B0502040204020203" pitchFamily="34" charset="0"/>
              </a:rPr>
              <a:t>Solution, limit learning rates to guarantee convergence toward global Nash equilibrium   </a:t>
            </a:r>
          </a:p>
          <a:p>
            <a:pPr marL="0" indent="0">
              <a:buNone/>
            </a:pPr>
            <a:r>
              <a:rPr lang="en-US" sz="2400" dirty="0" err="1">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Heusel</a:t>
            </a:r>
            <a:r>
              <a:rPr lang="en-US" sz="2400" dirty="0">
                <a:solidFill>
                  <a:schemeClr val="tx2"/>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 et. al, 2018</a:t>
            </a:r>
            <a:r>
              <a:rPr lang="en-US" sz="2400" dirty="0">
                <a:solidFill>
                  <a:schemeClr val="tx2"/>
                </a:solidFill>
                <a:latin typeface="+mn-lt"/>
                <a:cs typeface="Segoe UI" panose="020B0502040204020203" pitchFamily="34" charset="0"/>
              </a:rPr>
              <a:t> also introduced the Fr</a:t>
            </a:r>
            <a:r>
              <a:rPr lang="en-US" sz="2400" dirty="0">
                <a:solidFill>
                  <a:schemeClr val="tx2"/>
                </a:solidFill>
                <a:latin typeface="+mn-lt"/>
                <a:ea typeface="Segoe UI Symbol" panose="020B0502040204020203" pitchFamily="34" charset="0"/>
                <a:cs typeface="Segoe UI" panose="020B0502040204020203" pitchFamily="34" charset="0"/>
              </a:rPr>
              <a:t>é</a:t>
            </a:r>
            <a:r>
              <a:rPr lang="en-US" sz="2400" dirty="0">
                <a:solidFill>
                  <a:schemeClr val="tx2"/>
                </a:solidFill>
                <a:latin typeface="+mn-lt"/>
                <a:cs typeface="Segoe UI" panose="020B0502040204020203" pitchFamily="34" charset="0"/>
              </a:rPr>
              <a:t>chet Inception distance</a:t>
            </a:r>
          </a:p>
        </p:txBody>
      </p:sp>
    </p:spTree>
    <p:extLst>
      <p:ext uri="{BB962C8B-B14F-4D97-AF65-F5344CB8AC3E}">
        <p14:creationId xmlns:p14="http://schemas.microsoft.com/office/powerpoint/2010/main" val="415992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a:p>
                <a:r>
                  <a:rPr lang="en-US" sz="2800" dirty="0">
                    <a:latin typeface="+mn-lt"/>
                    <a:cs typeface="Segoe UI" panose="020B0502040204020203" pitchFamily="34" charset="0"/>
                  </a:rPr>
                  <a:t>Details are quite technical  </a:t>
                </a:r>
              </a:p>
              <a:p>
                <a:r>
                  <a:rPr lang="en-US" sz="2800" dirty="0">
                    <a:latin typeface="+mn-lt"/>
                    <a:cs typeface="Segoe UI" panose="020B0502040204020203" pitchFamily="34" charset="0"/>
                  </a:rPr>
                  <a:t>Solution, limit learning rates to guarantee convergence toward global Nash equilibrium for discriminator, </a:t>
                </a:r>
                <a:r>
                  <a:rPr lang="en-US" sz="2800" i="1" dirty="0">
                    <a:latin typeface="+mn-lt"/>
                  </a:rPr>
                  <a:t>D</a:t>
                </a:r>
                <a:r>
                  <a:rPr lang="en-US" sz="2800" dirty="0">
                    <a:latin typeface="+mn-lt"/>
                  </a:rPr>
                  <a:t>(.;</a:t>
                </a:r>
                <a:r>
                  <a:rPr lang="en-US" sz="2800" i="1" dirty="0">
                    <a:latin typeface="+mn-lt"/>
                  </a:rPr>
                  <a:t> w</a:t>
                </a:r>
                <a:r>
                  <a:rPr lang="en-US" sz="2800" dirty="0">
                    <a:latin typeface="+mn-lt"/>
                  </a:rPr>
                  <a:t>), and generator, </a:t>
                </a:r>
                <a:r>
                  <a:rPr lang="en-US" sz="2800" i="1" dirty="0">
                    <a:latin typeface="+mn-lt"/>
                  </a:rPr>
                  <a:t>G</a:t>
                </a:r>
                <a:r>
                  <a:rPr lang="en-US" sz="2800" dirty="0">
                    <a:latin typeface="+mn-lt"/>
                  </a:rPr>
                  <a:t>(.; θ)</a:t>
                </a:r>
                <a:r>
                  <a:rPr lang="en-US" sz="2800" dirty="0">
                    <a:latin typeface="+mn-lt"/>
                    <a:cs typeface="Segoe UI" panose="020B0502040204020203" pitchFamily="34" charset="0"/>
                  </a:rPr>
                  <a:t>  </a:t>
                </a:r>
              </a:p>
              <a:p>
                <a:r>
                  <a:rPr lang="en-US" sz="2800" dirty="0">
                    <a:latin typeface="+mn-lt"/>
                  </a:rPr>
                  <a:t>TTUR uses learning rates </a:t>
                </a:r>
                <a:r>
                  <a:rPr lang="en-US" sz="2800" i="1" dirty="0">
                    <a:latin typeface="+mn-lt"/>
                  </a:rPr>
                  <a:t>b(n)</a:t>
                </a:r>
                <a:r>
                  <a:rPr lang="en-US" sz="2800" dirty="0">
                    <a:latin typeface="+mn-lt"/>
                  </a:rPr>
                  <a:t> and </a:t>
                </a:r>
                <a:r>
                  <a:rPr lang="en-US" sz="2800" i="1" dirty="0">
                    <a:latin typeface="+mn-lt"/>
                  </a:rPr>
                  <a:t>a(n),</a:t>
                </a:r>
                <a:r>
                  <a:rPr lang="en-US" sz="2800" dirty="0">
                    <a:latin typeface="+mn-lt"/>
                  </a:rPr>
                  <a:t> gradients </a:t>
                </a:r>
                <a14:m>
                  <m:oMath xmlns:m="http://schemas.openxmlformats.org/officeDocument/2006/math">
                    <m:r>
                      <a:rPr lang="en-US" sz="2800" i="1">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a:t>
                </a:r>
                <a14:m>
                  <m:oMath xmlns:m="http://schemas.openxmlformats.org/officeDocument/2006/math">
                    <m:r>
                      <a:rPr lang="en-US" sz="2800" i="1">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oMath>
                </a14:m>
                <a:r>
                  <a:rPr lang="en-US" sz="2800" dirty="0">
                    <a:latin typeface="+mn-lt"/>
                  </a:rPr>
                  <a:t>, and random variables </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𝑤</m:t>
                        </m:r>
                        <m:r>
                          <a:rPr lang="en-US" sz="2800" i="1">
                            <a:latin typeface="Cambria Math" panose="02040503050406030204" pitchFamily="18" charset="0"/>
                            <a:cs typeface="Segoe UI" panose="020B0502040204020203" pitchFamily="34" charset="0"/>
                          </a:rPr>
                          <m:t>)</m:t>
                        </m:r>
                      </m:sup>
                    </m:sSubSup>
                  </m:oMath>
                </a14:m>
                <a:r>
                  <a:rPr lang="en-US" sz="2800" dirty="0">
                    <a:latin typeface="+mn-lt"/>
                  </a:rPr>
                  <a:t>and</a:t>
                </a:r>
                <a14:m>
                  <m:oMath xmlns:m="http://schemas.openxmlformats.org/officeDocument/2006/math">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oMath>
                </a14:m>
                <a:r>
                  <a:rPr lang="en-US" sz="2800" dirty="0">
                    <a:latin typeface="+mn-lt"/>
                  </a:rPr>
                  <a:t>, for the discriminator and the generator update:</a:t>
                </a: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+1</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𝑏</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𝑛</m:t>
                      </m:r>
                      <m:r>
                        <a:rPr lang="en-US" sz="2800" b="0" i="1" smtClean="0">
                          <a:latin typeface="Cambria Math" panose="02040503050406030204" pitchFamily="18" charset="0"/>
                          <a:cs typeface="Segoe UI" panose="020B0502040204020203" pitchFamily="34" charset="0"/>
                        </a:rPr>
                        <m:t>)</m:t>
                      </m:r>
                      <m:d>
                        <m:dPr>
                          <m:begChr m:val="["/>
                          <m:endChr m:val="]"/>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𝑔</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𝜃</m:t>
                                  </m:r>
                                </m:e>
                                <m:sub>
                                  <m:r>
                                    <a:rPr lang="en-US" sz="2800" b="0" i="1" smtClean="0">
                                      <a:latin typeface="Cambria Math" panose="02040503050406030204" pitchFamily="18" charset="0"/>
                                      <a:cs typeface="Segoe UI" panose="020B0502040204020203" pitchFamily="34" charset="0"/>
                                    </a:rPr>
                                    <m:t>𝑛</m:t>
                                  </m:r>
                                </m:sub>
                              </m:sSub>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𝑤</m:t>
                                  </m:r>
                                </m:e>
                                <m:sub>
                                  <m:r>
                                    <a:rPr lang="en-US" sz="2800" b="0" i="1" smtClean="0">
                                      <a:latin typeface="Cambria Math" panose="02040503050406030204" pitchFamily="18" charset="0"/>
                                      <a:cs typeface="Segoe UI" panose="020B0502040204020203" pitchFamily="34" charset="0"/>
                                    </a:rPr>
                                    <m:t>𝑛</m:t>
                                  </m:r>
                                </m:sub>
                              </m:sSub>
                            </m:e>
                          </m:d>
                          <m:r>
                            <a:rPr lang="en-US" sz="2800" b="0" i="1" smtClean="0">
                              <a:latin typeface="Cambria Math" panose="02040503050406030204" pitchFamily="18" charset="0"/>
                              <a:cs typeface="Segoe UI" panose="020B0502040204020203" pitchFamily="34" charset="0"/>
                            </a:rPr>
                            <m:t>+</m:t>
                          </m:r>
                          <m:sSubSup>
                            <m:sSubSupPr>
                              <m:ctrlPr>
                                <a:rPr lang="en-US" sz="2800" b="0" i="1" smtClean="0">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𝑀</m:t>
                              </m:r>
                            </m:e>
                            <m:sub>
                              <m:r>
                                <a:rPr lang="en-US" sz="2800" b="0" i="1" smtClean="0">
                                  <a:latin typeface="Cambria Math" panose="02040503050406030204" pitchFamily="18" charset="0"/>
                                  <a:cs typeface="Segoe UI" panose="020B0502040204020203" pitchFamily="34" charset="0"/>
                                </a:rPr>
                                <m:t>𝑛</m:t>
                              </m:r>
                            </m:sub>
                            <m:sup>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𝑤</m:t>
                              </m:r>
                              <m:r>
                                <a:rPr lang="en-US" sz="2800" b="0" i="1" smtClean="0">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a:p>
                <a:pPr marL="0" indent="0">
                  <a:buNone/>
                  <a:tabLst>
                    <a:tab pos="9545638" algn="l"/>
                  </a:tabLs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+1</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𝑏</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𝑛</m:t>
                      </m:r>
                      <m:r>
                        <a:rPr lang="en-US" sz="2800" i="1">
                          <a:latin typeface="Cambria Math" panose="02040503050406030204" pitchFamily="18" charset="0"/>
                          <a:cs typeface="Segoe UI" panose="020B0502040204020203" pitchFamily="34" charset="0"/>
                        </a:rPr>
                        <m:t>)</m:t>
                      </m:r>
                      <m:d>
                        <m:dPr>
                          <m:begChr m:val="["/>
                          <m:endChr m:val="]"/>
                          <m:ctrlPr>
                            <a:rPr lang="en-US" sz="2800" i="1">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h</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𝜃</m:t>
                                  </m:r>
                                </m:e>
                                <m:sub>
                                  <m:r>
                                    <a:rPr lang="en-US" sz="2800" i="1">
                                      <a:latin typeface="Cambria Math" panose="02040503050406030204" pitchFamily="18" charset="0"/>
                                      <a:cs typeface="Segoe UI" panose="020B0502040204020203" pitchFamily="34" charset="0"/>
                                    </a:rPr>
                                    <m:t>𝑛</m:t>
                                  </m:r>
                                </m:sub>
                              </m:sSub>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𝑤</m:t>
                                  </m:r>
                                </m:e>
                                <m:sub>
                                  <m:r>
                                    <a:rPr lang="en-US" sz="2800" i="1">
                                      <a:latin typeface="Cambria Math" panose="02040503050406030204" pitchFamily="18" charset="0"/>
                                      <a:cs typeface="Segoe UI" panose="020B0502040204020203" pitchFamily="34" charset="0"/>
                                    </a:rPr>
                                    <m:t>𝑛</m:t>
                                  </m:r>
                                </m:sub>
                              </m:sSub>
                            </m:e>
                          </m:d>
                          <m:r>
                            <a:rPr lang="en-US" sz="2800" i="1">
                              <a:latin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i="1">
                                  <a:latin typeface="Cambria Math" panose="02040503050406030204" pitchFamily="18" charset="0"/>
                                  <a:cs typeface="Segoe UI" panose="020B0502040204020203" pitchFamily="34" charset="0"/>
                                </a:rPr>
                                <m:t>𝑀</m:t>
                              </m:r>
                            </m:e>
                            <m:sub>
                              <m:r>
                                <a:rPr lang="en-US" sz="2800" i="1">
                                  <a:latin typeface="Cambria Math" panose="02040503050406030204" pitchFamily="18" charset="0"/>
                                  <a:cs typeface="Segoe UI" panose="020B0502040204020203" pitchFamily="34" charset="0"/>
                                </a:rPr>
                                <m:t>𝑛</m:t>
                              </m:r>
                            </m:sub>
                            <m:sup>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𝜃</m:t>
                              </m:r>
                              <m:r>
                                <a:rPr lang="en-US" sz="2800" i="1">
                                  <a:latin typeface="Cambria Math" panose="02040503050406030204" pitchFamily="18" charset="0"/>
                                  <a:cs typeface="Segoe UI" panose="020B0502040204020203" pitchFamily="34" charset="0"/>
                                </a:rPr>
                                <m:t>)</m:t>
                              </m:r>
                            </m:sup>
                          </m:sSubSup>
                        </m:e>
                      </m:d>
                    </m:oMath>
                  </m:oMathPara>
                </a14:m>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264"/>
                </a:stretch>
              </a:blipFill>
            </p:spPr>
            <p:txBody>
              <a:bodyPr/>
              <a:lstStyle/>
              <a:p>
                <a:r>
                  <a:rPr lang="en-US">
                    <a:noFill/>
                  </a:rPr>
                  <a:t> </a:t>
                </a:r>
              </a:p>
            </p:txBody>
          </p:sp>
        </mc:Fallback>
      </mc:AlternateContent>
    </p:spTree>
    <p:extLst>
      <p:ext uri="{BB962C8B-B14F-4D97-AF65-F5344CB8AC3E}">
        <p14:creationId xmlns:p14="http://schemas.microsoft.com/office/powerpoint/2010/main" val="428847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GANs trained with TTUR</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TTUR uses different stochastic learning rates to train the discriminator and generator    </a:t>
            </a:r>
          </a:p>
        </p:txBody>
      </p:sp>
      <p:pic>
        <p:nvPicPr>
          <p:cNvPr id="5" name="Picture 4">
            <a:extLst>
              <a:ext uri="{FF2B5EF4-FFF2-40B4-BE49-F238E27FC236}">
                <a16:creationId xmlns:a16="http://schemas.microsoft.com/office/drawing/2014/main" id="{C94F2757-692F-46C9-8516-0E2C1377AF87}"/>
              </a:ext>
            </a:extLst>
          </p:cNvPr>
          <p:cNvPicPr>
            <a:picLocks noChangeAspect="1"/>
          </p:cNvPicPr>
          <p:nvPr/>
        </p:nvPicPr>
        <p:blipFill>
          <a:blip r:embed="rId3"/>
          <a:stretch>
            <a:fillRect/>
          </a:stretch>
        </p:blipFill>
        <p:spPr>
          <a:xfrm>
            <a:off x="517812" y="2050382"/>
            <a:ext cx="10971798" cy="4495561"/>
          </a:xfrm>
          <a:prstGeom prst="rect">
            <a:avLst/>
          </a:prstGeom>
        </p:spPr>
      </p:pic>
    </p:spTree>
    <p:extLst>
      <p:ext uri="{BB962C8B-B14F-4D97-AF65-F5344CB8AC3E}">
        <p14:creationId xmlns:p14="http://schemas.microsoft.com/office/powerpoint/2010/main" val="12842296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Many types of regularization have been tried for GANs </a:t>
            </a:r>
          </a:p>
          <a:p>
            <a:r>
              <a:rPr lang="en-US" sz="2800" dirty="0">
                <a:latin typeface="+mn-lt"/>
                <a:cs typeface="Segoe UI" panose="020B0502040204020203" pitchFamily="34" charset="0"/>
              </a:rPr>
              <a:t>Weight clipping, L1 regularization, L2 regularization, batch/weight normalization, dropout regularization   </a:t>
            </a:r>
          </a:p>
          <a:p>
            <a:r>
              <a:rPr lang="en-US" sz="2800" dirty="0">
                <a:latin typeface="+mn-lt"/>
                <a:cs typeface="Segoe UI" panose="020B0502040204020203" pitchFamily="34" charset="0"/>
              </a:rPr>
              <a:t>Regularization often inhibits learning by discriminator   </a:t>
            </a:r>
          </a:p>
          <a:p>
            <a:r>
              <a:rPr lang="en-US" sz="2800" dirty="0" err="1">
                <a:latin typeface="+mn-lt"/>
                <a:cs typeface="Segoe UI" panose="020B0502040204020203" pitchFamily="34" charset="0"/>
                <a:hlinkClick r:id="rId3"/>
              </a:rPr>
              <a:t>Miyato</a:t>
            </a:r>
            <a:r>
              <a:rPr lang="en-US" sz="2800" dirty="0">
                <a:latin typeface="+mn-lt"/>
                <a:cs typeface="Segoe UI" panose="020B0502040204020203" pitchFamily="34" charset="0"/>
                <a:hlinkClick r:id="rId3"/>
              </a:rPr>
              <a:t>, et. al., 2018</a:t>
            </a:r>
            <a:r>
              <a:rPr lang="en-US" sz="2800" dirty="0">
                <a:latin typeface="+mn-lt"/>
                <a:cs typeface="Segoe UI" panose="020B0502040204020203" pitchFamily="34" charset="0"/>
              </a:rPr>
              <a:t>, applied </a:t>
            </a:r>
            <a:r>
              <a:rPr lang="en-US" sz="2800" b="1" dirty="0">
                <a:latin typeface="+mn-lt"/>
                <a:cs typeface="Segoe UI" panose="020B0502040204020203" pitchFamily="34" charset="0"/>
              </a:rPr>
              <a:t>spectral normalization </a:t>
            </a:r>
            <a:r>
              <a:rPr lang="en-US" sz="2800" dirty="0">
                <a:latin typeface="+mn-lt"/>
                <a:cs typeface="Segoe UI" panose="020B0502040204020203" pitchFamily="34" charset="0"/>
              </a:rPr>
              <a:t>to create the </a:t>
            </a:r>
            <a:r>
              <a:rPr lang="en-US" sz="2800" b="1" dirty="0">
                <a:latin typeface="+mn-lt"/>
                <a:cs typeface="Segoe UI" panose="020B0502040204020203" pitchFamily="34" charset="0"/>
              </a:rPr>
              <a:t>SN-GAN algorithm  </a:t>
            </a:r>
            <a:r>
              <a:rPr lang="en-US" sz="2800" dirty="0">
                <a:latin typeface="+mn-lt"/>
                <a:cs typeface="Segoe UI" panose="020B0502040204020203" pitchFamily="34" charset="0"/>
              </a:rPr>
              <a:t>- a quite technical, but interesting, paper</a:t>
            </a:r>
          </a:p>
          <a:p>
            <a:r>
              <a:rPr lang="en-US" sz="2800" dirty="0">
                <a:latin typeface="+mn-lt"/>
                <a:cs typeface="Segoe UI" panose="020B0502040204020203" pitchFamily="34" charset="0"/>
              </a:rPr>
              <a:t>SN-GAN algorithm employs TTUR rule along with spectral normalization for training discriminator and generator </a:t>
            </a:r>
          </a:p>
          <a:p>
            <a:endParaRPr lang="en-US" sz="2800" dirty="0">
              <a:latin typeface="+mn-lt"/>
              <a:cs typeface="Segoe UI" panose="020B0502040204020203" pitchFamily="34" charset="0"/>
            </a:endParaRPr>
          </a:p>
        </p:txBody>
      </p:sp>
    </p:spTree>
    <p:extLst>
      <p:ext uri="{BB962C8B-B14F-4D97-AF65-F5344CB8AC3E}">
        <p14:creationId xmlns:p14="http://schemas.microsoft.com/office/powerpoint/2010/main" val="261370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Variational Autoencoders, VAEs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844209"/>
                <a:ext cx="10515600" cy="3944680"/>
              </a:xfrm>
            </p:spPr>
            <p:txBody>
              <a:bodyPr>
                <a:normAutofit lnSpcReduction="10000"/>
              </a:bodyPr>
              <a:lstStyle/>
              <a:p>
                <a:pPr marL="0" indent="0">
                  <a:buNone/>
                </a:pPr>
                <a:r>
                  <a:rPr lang="en-US" dirty="0"/>
                  <a:t>VAEs are useful building blocks for more sophisticated algorithms  </a:t>
                </a:r>
              </a:p>
              <a:p>
                <a:r>
                  <a:rPr lang="en-US" dirty="0"/>
                  <a:t>VAEs learn an </a:t>
                </a:r>
                <a:r>
                  <a:rPr lang="en-US" b="1" dirty="0"/>
                  <a:t>encoder</a:t>
                </a:r>
                <a:r>
                  <a:rPr lang="en-US" dirty="0"/>
                  <a:t> and </a:t>
                </a:r>
                <a:r>
                  <a:rPr lang="en-US" b="1" dirty="0"/>
                  <a:t>decoder</a:t>
                </a:r>
                <a:r>
                  <a:rPr lang="en-US" dirty="0"/>
                  <a:t> to create a </a:t>
                </a:r>
                <a:r>
                  <a:rPr lang="en-US" b="1" dirty="0"/>
                  <a:t>latent variable space</a:t>
                </a:r>
                <a:r>
                  <a:rPr lang="en-US" dirty="0"/>
                  <a:t>, </a:t>
                </a:r>
                <a14:m>
                  <m:oMath xmlns:m="http://schemas.openxmlformats.org/officeDocument/2006/math">
                    <m:r>
                      <a:rPr lang="en-US" b="0" i="1" smtClean="0">
                        <a:latin typeface="Cambria Math" panose="02040503050406030204" pitchFamily="18" charset="0"/>
                      </a:rPr>
                      <m:t>𝑧</m:t>
                    </m:r>
                  </m:oMath>
                </a14:m>
                <a:endParaRPr lang="en-US" b="1" dirty="0"/>
              </a:p>
              <a:p>
                <a:r>
                  <a:rPr lang="en-US" dirty="0"/>
                  <a:t>VAEs learn by reducing the error between the input, </a:t>
                </a:r>
                <a14:m>
                  <m:oMath xmlns:m="http://schemas.openxmlformats.org/officeDocument/2006/math">
                    <m:r>
                      <a:rPr lang="en-US" b="0" i="1" smtClean="0">
                        <a:latin typeface="Cambria Math" panose="02040503050406030204" pitchFamily="18" charset="0"/>
                      </a:rPr>
                      <m:t>𝑥</m:t>
                    </m:r>
                  </m:oMath>
                </a14:m>
                <a:r>
                  <a:rPr lang="en-US" dirty="0"/>
                  <a:t>, and the output,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r>
                  <a:rPr lang="en-US" dirty="0"/>
                  <a:t>To be learnable, the latent variable space must be lower dimensional than the input space    </a:t>
                </a:r>
              </a:p>
              <a:p>
                <a:r>
                  <a:rPr lang="en-US" dirty="0"/>
                  <a:t>Low dimensional latent space limits the complexity of image distribution that can be learned      </a:t>
                </a:r>
              </a:p>
              <a:p>
                <a:endParaRPr lang="en-US" dirty="0"/>
              </a:p>
            </p:txBody>
          </p:sp>
        </mc:Choice>
        <mc:Fallback xmlns="">
          <p:sp>
            <p:nvSpPr>
              <p:cNvPr id="3" name="Content Placeholder 2">
                <a:extLst>
                  <a:ext uri="{FF2B5EF4-FFF2-40B4-BE49-F238E27FC236}">
                    <a16:creationId xmlns:a16="http://schemas.microsoft.com/office/drawing/2014/main" id="{4DBC6555-A8E7-4F73-8035-156F702D1410}"/>
                  </a:ext>
                </a:extLst>
              </p:cNvPr>
              <p:cNvSpPr>
                <a:spLocks noGrp="1" noRot="1" noChangeAspect="1" noMove="1" noResize="1" noEditPoints="1" noAdjustHandles="1" noChangeArrowheads="1" noChangeShapeType="1" noTextEdit="1"/>
              </p:cNvSpPr>
              <p:nvPr>
                <p:ph idx="1"/>
              </p:nvPr>
            </p:nvSpPr>
            <p:spPr>
              <a:xfrm>
                <a:off x="789301" y="2844209"/>
                <a:ext cx="10515600" cy="3944680"/>
              </a:xfrm>
              <a:blipFill>
                <a:blip r:embed="rId2"/>
                <a:stretch>
                  <a:fillRect l="-1159" t="-3555" r="-1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7CCB77-D15D-23B4-CCEA-B7E3DAB97D85}"/>
              </a:ext>
            </a:extLst>
          </p:cNvPr>
          <p:cNvPicPr>
            <a:picLocks noChangeAspect="1"/>
          </p:cNvPicPr>
          <p:nvPr/>
        </p:nvPicPr>
        <p:blipFill>
          <a:blip r:embed="rId3"/>
          <a:stretch>
            <a:fillRect/>
          </a:stretch>
        </p:blipFill>
        <p:spPr>
          <a:xfrm>
            <a:off x="887099" y="953384"/>
            <a:ext cx="9708245" cy="1672857"/>
          </a:xfrm>
          <a:prstGeom prst="rect">
            <a:avLst/>
          </a:prstGeom>
        </p:spPr>
      </p:pic>
    </p:spTree>
    <p:extLst>
      <p:ext uri="{BB962C8B-B14F-4D97-AF65-F5344CB8AC3E}">
        <p14:creationId xmlns:p14="http://schemas.microsoft.com/office/powerpoint/2010/main" val="1301155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 function with a discontinuous derivative cannot have K-Lipschitz continuity </a:t>
                </a:r>
              </a:p>
              <a:p>
                <a:r>
                  <a:rPr lang="en-US" sz="2800" dirty="0">
                    <a:latin typeface="+mn-lt"/>
                    <a:cs typeface="Segoe UI" panose="020B0502040204020203" pitchFamily="34" charset="0"/>
                  </a:rPr>
                  <a:t>Requiring a function to have K-Lipschitz continuity is a form of regularization</a:t>
                </a: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56773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A function, </a:t>
                </a:r>
                <a:r>
                  <a:rPr lang="en-US" sz="2800" i="1" dirty="0">
                    <a:latin typeface="+mn-lt"/>
                    <a:cs typeface="Segoe UI" panose="020B0502040204020203" pitchFamily="34" charset="0"/>
                  </a:rPr>
                  <a:t>f(x)</a:t>
                </a:r>
                <a:r>
                  <a:rPr lang="en-US" sz="2800" dirty="0">
                    <a:latin typeface="+mn-lt"/>
                    <a:cs typeface="Segoe UI" panose="020B0502040204020203" pitchFamily="34" charset="0"/>
                  </a:rPr>
                  <a:t>, is said to have </a:t>
                </a:r>
                <a:r>
                  <a:rPr lang="en-US" sz="2800" b="1" dirty="0">
                    <a:latin typeface="+mn-lt"/>
                    <a:cs typeface="Segoe UI" panose="020B0502040204020203" pitchFamily="34" charset="0"/>
                  </a:rPr>
                  <a:t>K-Lipschitz continuity </a:t>
                </a:r>
                <a:r>
                  <a:rPr lang="en-US" sz="2800" dirty="0">
                    <a:latin typeface="+mn-lt"/>
                    <a:cs typeface="Segoe UI" panose="020B0502040204020203" pitchFamily="34" charset="0"/>
                  </a:rPr>
                  <a:t>for any </a:t>
                </a:r>
                <a:r>
                  <a:rPr lang="en-US" sz="2800" i="1" dirty="0">
                    <a:latin typeface="+mn-lt"/>
                    <a:cs typeface="Segoe UI" panose="020B0502040204020203" pitchFamily="34" charset="0"/>
                  </a:rPr>
                  <a:t>x</a:t>
                </a:r>
                <a:r>
                  <a:rPr lang="en-US" sz="2800" dirty="0">
                    <a:latin typeface="+mn-lt"/>
                    <a:cs typeface="Segoe UI" panose="020B0502040204020203" pitchFamily="34" charset="0"/>
                  </a:rPr>
                  <a:t> and x’, given the Euclidian or L2 norm:   </a:t>
                </a:r>
              </a:p>
              <a:p>
                <a:pPr marL="0" indent="0">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𝑓</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up>
                          </m:sSup>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latin typeface="Cambria Math" panose="02040503050406030204" pitchFamily="18" charset="0"/>
                              <a:ea typeface="Cambria Math" panose="02040503050406030204" pitchFamily="18" charset="0"/>
                              <a:cs typeface="Segoe UI" panose="020B0502040204020203" pitchFamily="34" charset="0"/>
                            </a:rPr>
                            <m:t>′∥</m:t>
                          </m:r>
                        </m:den>
                      </m:f>
                      <m:r>
                        <a:rPr lang="en-US" sz="2800" i="1" smtClean="0">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𝐾</m:t>
                      </m:r>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express the 1-Lipschitz continuity for a NN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in terms of its </a:t>
                </a:r>
                <a:r>
                  <a:rPr lang="en-US" sz="2800" b="1" dirty="0">
                    <a:latin typeface="+mn-lt"/>
                    <a:cs typeface="Segoe UI" panose="020B0502040204020203" pitchFamily="34" charset="0"/>
                  </a:rPr>
                  <a:t>spectral norm</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a:t>
                </a:r>
              </a:p>
              <a:p>
                <a:pPr marL="0" indent="0">
                  <a:buNone/>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limLow>
                            <m:limLowPr>
                              <m:ctrlPr>
                                <a:rPr lang="en-US" sz="2800" i="1">
                                  <a:latin typeface="Cambria Math" panose="02040503050406030204" pitchFamily="18" charset="0"/>
                                  <a:cs typeface="Segoe UI" panose="020B0502040204020203" pitchFamily="34" charset="0"/>
                                </a:rPr>
                              </m:ctrlPr>
                            </m:limLowPr>
                            <m:e>
                              <m:r>
                                <m:rPr>
                                  <m:sty m:val="p"/>
                                </m:rPr>
                                <a:rPr lang="en-US" sz="2800" b="0" i="0" smtClean="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h</m:t>
                              </m:r>
                              <m:r>
                                <a:rPr lang="en-US" sz="2800" b="0" i="1" smtClean="0">
                                  <a:latin typeface="Cambria Math" panose="02040503050406030204" pitchFamily="18" charset="0"/>
                                  <a:ea typeface="Cambria Math" panose="02040503050406030204" pitchFamily="18" charset="0"/>
                                  <a:cs typeface="Segoe UI" panose="020B0502040204020203" pitchFamily="34" charset="0"/>
                                </a:rPr>
                                <m:t>≠0</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smtClean="0">
                                  <a:latin typeface="Cambria Math" panose="02040503050406030204" pitchFamily="18" charset="0"/>
                                  <a:ea typeface="Cambria Math" panose="02040503050406030204" pitchFamily="18" charset="0"/>
                                  <a:cs typeface="Segoe UI" panose="020B0502040204020203" pitchFamily="34" charset="0"/>
                                </a:rPr>
                              </m:ctrlPr>
                            </m:dPr>
                            <m:e>
                              <m:f>
                                <m:fPr>
                                  <m:ctrlPr>
                                    <a:rPr lang="en-US" sz="2800" i="1">
                                      <a:latin typeface="Cambria Math" panose="02040503050406030204" pitchFamily="18" charset="0"/>
                                      <a:cs typeface="Segoe UI" panose="020B0502040204020203" pitchFamily="34" charset="0"/>
                                    </a:rPr>
                                  </m:ctrlPr>
                                </m:fPr>
                                <m:nu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𝑊h</m:t>
                                  </m:r>
                                  <m:r>
                                    <a:rPr lang="en-US" sz="2800" i="1">
                                      <a:latin typeface="Cambria Math" panose="02040503050406030204" pitchFamily="18" charset="0"/>
                                      <a:ea typeface="Cambria Math" panose="02040503050406030204" pitchFamily="18" charset="0"/>
                                      <a:cs typeface="Segoe UI" panose="020B0502040204020203" pitchFamily="34" charset="0"/>
                                    </a:rPr>
                                    <m:t>∥</m:t>
                                  </m:r>
                                </m:num>
                                <m:den>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den>
                              </m:f>
                            </m:e>
                          </m:d>
                        </m:e>
                      </m:func>
                      <m:r>
                        <a:rPr lang="en-US" sz="2800" b="0" i="1" smtClean="0">
                          <a:latin typeface="Cambria Math" panose="02040503050406030204" pitchFamily="18" charset="0"/>
                          <a:ea typeface="Cambria Math" panose="02040503050406030204" pitchFamily="18" charset="0"/>
                          <a:cs typeface="Segoe UI" panose="020B0502040204020203" pitchFamily="34" charset="0"/>
                        </a:rPr>
                        <m:t>=</m:t>
                      </m:r>
                      <m:func>
                        <m:funcPr>
                          <m:ctrlPr>
                            <a:rPr lang="en-US" sz="2800" i="1">
                              <a:latin typeface="Cambria Math" panose="02040503050406030204" pitchFamily="18" charset="0"/>
                              <a:cs typeface="Segoe UI" panose="020B0502040204020203" pitchFamily="34" charset="0"/>
                            </a:rPr>
                          </m:ctrlPr>
                        </m:funcPr>
                        <m:fName>
                          <m:limLow>
                            <m:limLowPr>
                              <m:ctrlPr>
                                <a:rPr lang="en-US" sz="2800" i="1">
                                  <a:latin typeface="Cambria Math" panose="02040503050406030204" pitchFamily="18" charset="0"/>
                                  <a:cs typeface="Segoe UI" panose="020B0502040204020203" pitchFamily="34" charset="0"/>
                                </a:rPr>
                              </m:ctrlPr>
                            </m:limLowPr>
                            <m:e>
                              <m:r>
                                <m:rPr>
                                  <m:sty m:val="p"/>
                                </m:rPr>
                                <a:rPr lang="en-US" sz="2800">
                                  <a:latin typeface="Cambria Math" panose="02040503050406030204" pitchFamily="18" charset="0"/>
                                  <a:cs typeface="Segoe UI" panose="020B0502040204020203" pitchFamily="34" charset="0"/>
                                </a:rPr>
                                <m:t>max</m:t>
                              </m:r>
                            </m:e>
                            <m:lim>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∥≤1</m:t>
                              </m:r>
                            </m:lim>
                          </m:limLow>
                        </m:fName>
                        <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r>
                                <a:rPr lang="en-US" sz="2800" i="1">
                                  <a:latin typeface="Cambria Math" panose="02040503050406030204" pitchFamily="18" charset="0"/>
                                  <a:ea typeface="Cambria Math" panose="02040503050406030204" pitchFamily="18" charset="0"/>
                                  <a:cs typeface="Segoe UI" panose="020B0502040204020203" pitchFamily="34" charset="0"/>
                                </a:rPr>
                                <m:t>h</m:t>
                              </m:r>
                              <m:r>
                                <a:rPr lang="en-US" sz="2800" i="1">
                                  <a:latin typeface="Cambria Math" panose="02040503050406030204" pitchFamily="18" charset="0"/>
                                  <a:ea typeface="Cambria Math" panose="02040503050406030204" pitchFamily="18" charset="0"/>
                                  <a:cs typeface="Segoe UI" panose="020B0502040204020203" pitchFamily="34" charset="0"/>
                                </a:rPr>
                                <m:t>∥</m:t>
                              </m:r>
                            </m:e>
                          </m:d>
                        </m:e>
                      </m:func>
                    </m:oMath>
                  </m:oMathPara>
                </a14:m>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r="-106"/>
                </a:stretch>
              </a:blipFill>
            </p:spPr>
            <p:txBody>
              <a:bodyPr/>
              <a:lstStyle/>
              <a:p>
                <a:r>
                  <a:rPr lang="en-US">
                    <a:noFill/>
                  </a:rPr>
                  <a:t> </a:t>
                </a:r>
              </a:p>
            </p:txBody>
          </p:sp>
        </mc:Fallback>
      </mc:AlternateContent>
    </p:spTree>
    <p:extLst>
      <p:ext uri="{BB962C8B-B14F-4D97-AF65-F5344CB8AC3E}">
        <p14:creationId xmlns:p14="http://schemas.microsoft.com/office/powerpoint/2010/main" val="18397368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Spectral normalization attempts to create smooth or bounded gradient    </a:t>
                </a:r>
              </a:p>
              <a:p>
                <a:r>
                  <a:rPr lang="en-US" sz="2800" dirty="0">
                    <a:latin typeface="+mn-lt"/>
                    <a:cs typeface="Segoe UI" panose="020B0502040204020203" pitchFamily="34" charset="0"/>
                  </a:rPr>
                  <a:t>The spectral norm of a weight matrix </a:t>
                </a:r>
                <a:r>
                  <a:rPr lang="en-US" sz="2800" i="1" dirty="0">
                    <a:latin typeface="+mn-lt"/>
                    <a:cs typeface="Segoe UI" panose="020B0502040204020203" pitchFamily="34" charset="0"/>
                  </a:rPr>
                  <a:t>W</a:t>
                </a:r>
                <a:r>
                  <a:rPr lang="en-US" sz="2800" dirty="0">
                    <a:latin typeface="+mn-lt"/>
                    <a:cs typeface="Segoe UI" panose="020B0502040204020203" pitchFamily="34" charset="0"/>
                  </a:rPr>
                  <a:t>, </a:t>
                </a:r>
                <a14:m>
                  <m:oMath xmlns:m="http://schemas.openxmlformats.org/officeDocument/2006/math">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oMath>
                </a14:m>
                <a:r>
                  <a:rPr lang="en-US" sz="2800" dirty="0">
                    <a:latin typeface="+mn-lt"/>
                    <a:cs typeface="Segoe UI" panose="020B0502040204020203" pitchFamily="34" charset="0"/>
                  </a:rPr>
                  <a:t>, is the magnitude of its largest </a:t>
                </a:r>
                <a:r>
                  <a:rPr lang="en-US" sz="2800" b="1" dirty="0">
                    <a:latin typeface="+mn-lt"/>
                    <a:cs typeface="Segoe UI" panose="020B0502040204020203" pitchFamily="34" charset="0"/>
                  </a:rPr>
                  <a:t>singular value</a:t>
                </a:r>
                <a:r>
                  <a:rPr lang="en-US" sz="2800" dirty="0">
                    <a:latin typeface="+mn-lt"/>
                    <a:cs typeface="Segoe UI" panose="020B0502040204020203" pitchFamily="34" charset="0"/>
                  </a:rPr>
                  <a:t>, for the </a:t>
                </a:r>
                <a:r>
                  <a:rPr lang="en-US" sz="2800" b="1" dirty="0">
                    <a:latin typeface="+mn-lt"/>
                    <a:cs typeface="Segoe UI" panose="020B0502040204020203" pitchFamily="34" charset="0"/>
                  </a:rPr>
                  <a:t>singular value decomposition </a:t>
                </a:r>
                <a:r>
                  <a:rPr lang="en-US" sz="2800" dirty="0">
                    <a:latin typeface="+mn-lt"/>
                    <a:cs typeface="Segoe UI" panose="020B0502040204020203" pitchFamily="34" charset="0"/>
                  </a:rPr>
                  <a:t>(SVD): </a:t>
                </a:r>
              </a:p>
              <a:p>
                <a:pPr marL="0" indent="0">
                  <a:buNone/>
                </a:pPr>
                <a:r>
                  <a:rPr lang="en-US" sz="2800" i="1" dirty="0">
                    <a:latin typeface="+mn-lt"/>
                    <a:cs typeface="Segoe UI" panose="020B0502040204020203" pitchFamily="34" charset="0"/>
                  </a:rPr>
                  <a:t>					W</a:t>
                </a:r>
                <a14:m>
                  <m:oMath xmlns:m="http://schemas.openxmlformats.org/officeDocument/2006/math">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𝑈</m:t>
                    </m:r>
                    <m:r>
                      <m:rPr>
                        <m:sty m:val="p"/>
                      </m:rPr>
                      <a:rPr lang="el-GR" sz="2800" b="0" i="1" smtClean="0">
                        <a:latin typeface="Cambria Math" panose="02040503050406030204" pitchFamily="18" charset="0"/>
                        <a:ea typeface="Cambria Math" panose="02040503050406030204" pitchFamily="18" charset="0"/>
                        <a:cs typeface="Segoe UI" panose="020B0502040204020203" pitchFamily="34" charset="0"/>
                      </a:rPr>
                      <m:t>Σ</m:t>
                    </m:r>
                    <m:r>
                      <a:rPr lang="en-US" sz="2800" b="0" i="1" smtClean="0">
                        <a:latin typeface="Cambria Math" panose="02040503050406030204" pitchFamily="18" charset="0"/>
                        <a:ea typeface="Cambria Math" panose="02040503050406030204" pitchFamily="18" charset="0"/>
                        <a:cs typeface="Segoe UI" panose="020B0502040204020203" pitchFamily="34" charset="0"/>
                      </a:rPr>
                      <m:t>𝑉</m:t>
                    </m:r>
                  </m:oMath>
                </a14:m>
                <a:r>
                  <a:rPr lang="en-US" sz="2800" dirty="0">
                    <a:latin typeface="+mn-lt"/>
                    <a:cs typeface="Segoe UI" panose="020B0502040204020203" pitchFamily="34" charset="0"/>
                  </a:rPr>
                  <a:t> </a:t>
                </a:r>
              </a:p>
              <a:p>
                <a:r>
                  <a:rPr lang="en-US" sz="2800" dirty="0">
                    <a:latin typeface="+mn-lt"/>
                    <a:cs typeface="Segoe UI" panose="020B0502040204020203" pitchFamily="34" charset="0"/>
                  </a:rPr>
                  <a:t>Using the first left and right singular vectors, </a:t>
                </a:r>
                <a14:m>
                  <m:oMath xmlns:m="http://schemas.openxmlformats.org/officeDocument/2006/math">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𝑣</m:t>
                        </m:r>
                      </m:e>
                      <m:sub>
                        <m:r>
                          <a:rPr lang="en-US" sz="2800" i="1">
                            <a:latin typeface="Cambria Math" panose="02040503050406030204" pitchFamily="18" charset="0"/>
                            <a:cs typeface="Segoe UI" panose="020B0502040204020203" pitchFamily="34" charset="0"/>
                          </a:rPr>
                          <m:t>1</m:t>
                        </m:r>
                      </m:sub>
                    </m:sSub>
                  </m:oMath>
                </a14:m>
                <a:r>
                  <a:rPr lang="en-US" sz="2800" dirty="0">
                    <a:latin typeface="+mn-lt"/>
                    <a:cs typeface="Segoe UI" panose="020B0502040204020203" pitchFamily="34" charset="0"/>
                  </a:rPr>
                  <a:t>, we can compute the largest singular value of </a:t>
                </a:r>
                <a:r>
                  <a:rPr lang="en-US" sz="2800" i="1" dirty="0">
                    <a:latin typeface="+mn-lt"/>
                    <a:cs typeface="Segoe UI" panose="020B0502040204020203" pitchFamily="34" charset="0"/>
                  </a:rPr>
                  <a:t>W, </a:t>
                </a:r>
                <a:r>
                  <a:rPr lang="en-US" sz="2800" dirty="0">
                    <a:latin typeface="+mn-lt"/>
                    <a:cs typeface="Segoe UI" panose="020B0502040204020203" pitchFamily="34" charset="0"/>
                  </a:rPr>
                  <a:t>and hence spectral (matrix) norm  </a:t>
                </a:r>
              </a:p>
              <a:p>
                <a:pPr marL="0" indent="0">
                  <a:buNone/>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cs typeface="Segoe UI" panose="020B0502040204020203" pitchFamily="34" charset="0"/>
                            </a:rPr>
                          </m:ctrlPr>
                        </m:funcPr>
                        <m:fName>
                          <m:r>
                            <a:rPr lang="en-US" sz="2800" i="1">
                              <a:latin typeface="Cambria Math" panose="02040503050406030204" pitchFamily="18" charset="0"/>
                              <a:ea typeface="Cambria Math" panose="02040503050406030204" pitchFamily="18" charset="0"/>
                              <a:cs typeface="Segoe UI" panose="020B0502040204020203" pitchFamily="34" charset="0"/>
                            </a:rPr>
                            <m:t>𝜎</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𝑊</m:t>
                              </m:r>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Sup>
                            <m:sSubSupPr>
                              <m:ctrlPr>
                                <a:rPr lang="en-US" sz="2800" i="1">
                                  <a:latin typeface="Cambria Math" panose="02040503050406030204" pitchFamily="18" charset="0"/>
                                  <a:cs typeface="Segoe UI" panose="020B0502040204020203" pitchFamily="34" charset="0"/>
                                </a:rPr>
                              </m:ctrlPr>
                            </m:sSubSupPr>
                            <m:e>
                              <m:r>
                                <a:rPr lang="en-US" sz="2800" b="0" i="1" smtClean="0">
                                  <a:latin typeface="Cambria Math" panose="02040503050406030204" pitchFamily="18" charset="0"/>
                                  <a:cs typeface="Segoe UI" panose="020B0502040204020203" pitchFamily="34" charset="0"/>
                                </a:rPr>
                                <m:t>𝑢</m:t>
                              </m:r>
                            </m:e>
                            <m:sub>
                              <m:r>
                                <a:rPr lang="en-US" sz="2800" b="0" i="1" smtClean="0">
                                  <a:latin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cs typeface="Segoe UI" panose="020B0502040204020203" pitchFamily="34" charset="0"/>
                                </a:rPr>
                                <m:t>𝑇</m:t>
                              </m:r>
                            </m:sup>
                          </m:sSubSup>
                          <m:r>
                            <a:rPr lang="en-US" sz="2800" b="0" i="1" smtClean="0">
                              <a:latin typeface="Cambria Math" panose="02040503050406030204" pitchFamily="18" charset="0"/>
                              <a:cs typeface="Segoe UI" panose="020B0502040204020203" pitchFamily="34" charset="0"/>
                            </a:rPr>
                            <m:t>𝑊</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𝑣</m:t>
                              </m:r>
                            </m:e>
                            <m:sub>
                              <m:r>
                                <a:rPr lang="en-US" sz="2800" b="0" i="1" smtClean="0">
                                  <a:latin typeface="Cambria Math" panose="02040503050406030204" pitchFamily="18" charset="0"/>
                                  <a:cs typeface="Segoe UI" panose="020B0502040204020203" pitchFamily="34" charset="0"/>
                                </a:rPr>
                                <m:t>1</m:t>
                              </m:r>
                            </m:sub>
                          </m:sSub>
                        </m:fName>
                        <m:e>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e>
                      </m:func>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We can efficiently compute the first singular values by the </a:t>
                </a:r>
                <a:r>
                  <a:rPr lang="en-US" sz="2800" b="1" dirty="0">
                    <a:latin typeface="+mn-lt"/>
                    <a:cs typeface="Segoe UI" panose="020B0502040204020203" pitchFamily="34" charset="0"/>
                  </a:rPr>
                  <a:t>power iteration algorithm</a:t>
                </a:r>
                <a:r>
                  <a:rPr lang="en-US" sz="2800" dirty="0">
                    <a:latin typeface="+mn-lt"/>
                    <a:cs typeface="Segoe UI" panose="020B0502040204020203" pitchFamily="34" charset="0"/>
                  </a:rPr>
                  <a:t> </a:t>
                </a:r>
              </a:p>
              <a:p>
                <a:pPr lvl="1"/>
                <a:r>
                  <a:rPr lang="en-US" sz="2400" dirty="0">
                    <a:latin typeface="+mn-lt"/>
                    <a:cs typeface="Segoe UI" panose="020B0502040204020203" pitchFamily="34" charset="0"/>
                  </a:rPr>
                  <a:t>For details see, for example, Section 11.1 of </a:t>
                </a:r>
                <a:r>
                  <a:rPr lang="en-US" sz="2400" dirty="0">
                    <a:latin typeface="+mn-lt"/>
                    <a:cs typeface="Segoe UI" panose="020B0502040204020203" pitchFamily="34" charset="0"/>
                    <a:hlinkClick r:id="rId3" action="ppaction://hlinkfile"/>
                  </a:rPr>
                  <a:t>Mining Massive Datasets, </a:t>
                </a:r>
                <a:r>
                  <a:rPr lang="en-US" sz="2400" dirty="0" err="1">
                    <a:latin typeface="+mn-lt"/>
                    <a:cs typeface="Segoe UI" panose="020B0502040204020203" pitchFamily="34" charset="0"/>
                    <a:hlinkClick r:id="rId3" action="ppaction://hlinkfile"/>
                  </a:rPr>
                  <a:t>Leskovec</a:t>
                </a:r>
                <a:r>
                  <a:rPr lang="en-US" sz="2400" dirty="0">
                    <a:latin typeface="+mn-lt"/>
                    <a:cs typeface="Segoe UI" panose="020B0502040204020203" pitchFamily="34" charset="0"/>
                    <a:hlinkClick r:id="rId3" action="ppaction://hlinkfile"/>
                  </a:rPr>
                  <a:t>, et.al., 2020</a:t>
                </a:r>
                <a:r>
                  <a:rPr lang="en-US" sz="2400" dirty="0">
                    <a:latin typeface="+mn-lt"/>
                    <a:cs typeface="Segoe UI" panose="020B0502040204020203" pitchFamily="34" charset="0"/>
                  </a:rPr>
                  <a:t> </a:t>
                </a:r>
                <a:endParaRPr lang="en-US" sz="2400" b="1"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pPr marL="0" indent="0">
                  <a:buNone/>
                </a:pPr>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4"/>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8749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The </a:t>
            </a:r>
            <a:r>
              <a:rPr lang="en-US" sz="2800" b="1" dirty="0">
                <a:latin typeface="+mn-lt"/>
                <a:cs typeface="Segoe UI" panose="020B0502040204020203" pitchFamily="34" charset="0"/>
              </a:rPr>
              <a:t>stochastic gradient descent (SGD) </a:t>
            </a:r>
            <a:r>
              <a:rPr lang="en-US" sz="2800" dirty="0">
                <a:latin typeface="+mn-lt"/>
                <a:cs typeface="Segoe UI" panose="020B0502040204020203" pitchFamily="34" charset="0"/>
              </a:rPr>
              <a:t>algorithm for SN-GAN is straight forward</a:t>
            </a:r>
          </a:p>
          <a:p>
            <a:pPr marL="0" indent="0">
              <a:buNone/>
            </a:pPr>
            <a:endParaRPr lang="en-US" sz="2800" dirty="0">
              <a:latin typeface="+mn-lt"/>
              <a:cs typeface="Segoe UI" panose="020B0502040204020203" pitchFamily="34" charset="0"/>
            </a:endParaRPr>
          </a:p>
        </p:txBody>
      </p:sp>
      <p:pic>
        <p:nvPicPr>
          <p:cNvPr id="5" name="Picture 4">
            <a:extLst>
              <a:ext uri="{FF2B5EF4-FFF2-40B4-BE49-F238E27FC236}">
                <a16:creationId xmlns:a16="http://schemas.microsoft.com/office/drawing/2014/main" id="{ECAD03D1-56D5-4E1B-833B-D47009EB8B77}"/>
              </a:ext>
            </a:extLst>
          </p:cNvPr>
          <p:cNvPicPr>
            <a:picLocks noChangeAspect="1"/>
          </p:cNvPicPr>
          <p:nvPr/>
        </p:nvPicPr>
        <p:blipFill>
          <a:blip r:embed="rId3"/>
          <a:stretch>
            <a:fillRect/>
          </a:stretch>
        </p:blipFill>
        <p:spPr>
          <a:xfrm>
            <a:off x="646391" y="1965880"/>
            <a:ext cx="9479741" cy="4605656"/>
          </a:xfrm>
          <a:prstGeom prst="rect">
            <a:avLst/>
          </a:prstGeom>
        </p:spPr>
      </p:pic>
    </p:spTree>
    <p:extLst>
      <p:ext uri="{BB962C8B-B14F-4D97-AF65-F5344CB8AC3E}">
        <p14:creationId xmlns:p14="http://schemas.microsoft.com/office/powerpoint/2010/main" val="5717799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Comparing inception scores of GAN models for different ADAM optimizer hyperparameters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BDAC3916-B4DB-408A-831D-28A19613D36B}"/>
              </a:ext>
            </a:extLst>
          </p:cNvPr>
          <p:cNvPicPr>
            <a:picLocks noChangeAspect="1"/>
          </p:cNvPicPr>
          <p:nvPr/>
        </p:nvPicPr>
        <p:blipFill>
          <a:blip r:embed="rId3"/>
          <a:stretch>
            <a:fillRect/>
          </a:stretch>
        </p:blipFill>
        <p:spPr>
          <a:xfrm>
            <a:off x="1984535" y="1863130"/>
            <a:ext cx="7599731" cy="4888384"/>
          </a:xfrm>
          <a:prstGeom prst="rect">
            <a:avLst/>
          </a:prstGeom>
        </p:spPr>
      </p:pic>
    </p:spTree>
    <p:extLst>
      <p:ext uri="{BB962C8B-B14F-4D97-AF65-F5344CB8AC3E}">
        <p14:creationId xmlns:p14="http://schemas.microsoft.com/office/powerpoint/2010/main" val="22245806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Spectral normalization of weights</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Comparison of squared largest singular values for several regularization methods</a:t>
            </a:r>
          </a:p>
          <a:p>
            <a:pPr marL="0" indent="0">
              <a:buNone/>
            </a:pPr>
            <a:endParaRPr lang="en-US" sz="2800" dirty="0">
              <a:latin typeface="+mn-lt"/>
              <a:cs typeface="Segoe UI" panose="020B0502040204020203" pitchFamily="34" charset="0"/>
            </a:endParaRPr>
          </a:p>
        </p:txBody>
      </p:sp>
      <p:pic>
        <p:nvPicPr>
          <p:cNvPr id="6" name="Picture 5">
            <a:extLst>
              <a:ext uri="{FF2B5EF4-FFF2-40B4-BE49-F238E27FC236}">
                <a16:creationId xmlns:a16="http://schemas.microsoft.com/office/drawing/2014/main" id="{F6349E05-C35B-406A-8BE2-E912468E90AC}"/>
              </a:ext>
            </a:extLst>
          </p:cNvPr>
          <p:cNvPicPr>
            <a:picLocks noChangeAspect="1"/>
          </p:cNvPicPr>
          <p:nvPr/>
        </p:nvPicPr>
        <p:blipFill>
          <a:blip r:embed="rId3"/>
          <a:stretch>
            <a:fillRect/>
          </a:stretch>
        </p:blipFill>
        <p:spPr>
          <a:xfrm>
            <a:off x="1879914" y="1838762"/>
            <a:ext cx="7859172" cy="4803151"/>
          </a:xfrm>
          <a:prstGeom prst="rect">
            <a:avLst/>
          </a:prstGeom>
        </p:spPr>
      </p:pic>
    </p:spTree>
    <p:extLst>
      <p:ext uri="{BB962C8B-B14F-4D97-AF65-F5344CB8AC3E}">
        <p14:creationId xmlns:p14="http://schemas.microsoft.com/office/powerpoint/2010/main" val="57526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Convolutional operators used to create an embedding (latent) space have a small spatial extent – receptive field</a:t>
            </a:r>
          </a:p>
          <a:p>
            <a:r>
              <a:rPr lang="en-US" sz="2800" dirty="0">
                <a:latin typeface="+mn-lt"/>
                <a:cs typeface="Segoe UI" panose="020B0502040204020203" pitchFamily="34" charset="0"/>
              </a:rPr>
              <a:t>As a result of only local sensitivity, convolutional GANs are poor at creating many types of scenes </a:t>
            </a:r>
          </a:p>
          <a:p>
            <a:r>
              <a:rPr lang="en-US" sz="2800" dirty="0">
                <a:latin typeface="+mn-lt"/>
                <a:cs typeface="Segoe UI" panose="020B0502040204020203" pitchFamily="34" charset="0"/>
                <a:hlinkClick r:id="rId3"/>
              </a:rPr>
              <a:t>Wang, et. al., 2017</a:t>
            </a:r>
            <a:r>
              <a:rPr lang="en-US" sz="2800" dirty="0">
                <a:latin typeface="+mn-lt"/>
                <a:cs typeface="Segoe UI" panose="020B0502040204020203" pitchFamily="34" charset="0"/>
              </a:rPr>
              <a:t>, develop a non-local neural network algorithm using a </a:t>
            </a:r>
            <a:r>
              <a:rPr lang="en-US" sz="2800" b="1" dirty="0">
                <a:latin typeface="+mn-lt"/>
                <a:cs typeface="Segoe UI" panose="020B0502040204020203" pitchFamily="34" charset="0"/>
              </a:rPr>
              <a:t>self-attention mechanism </a:t>
            </a:r>
            <a:r>
              <a:rPr lang="en-US" sz="2800" dirty="0">
                <a:latin typeface="+mn-lt"/>
                <a:cs typeface="Segoe UI" panose="020B0502040204020203" pitchFamily="34" charset="0"/>
              </a:rPr>
              <a:t>which gives superior performance for several tasks</a:t>
            </a:r>
          </a:p>
          <a:p>
            <a:r>
              <a:rPr lang="en-US" sz="2800" dirty="0">
                <a:latin typeface="+mn-lt"/>
                <a:cs typeface="Segoe UI" panose="020B0502040204020203" pitchFamily="34" charset="0"/>
                <a:hlinkClick r:id="rId4"/>
              </a:rPr>
              <a:t>Zhang, et. al., 2019</a:t>
            </a:r>
            <a:r>
              <a:rPr lang="en-US" sz="2800" dirty="0">
                <a:latin typeface="+mn-lt"/>
                <a:cs typeface="Segoe UI" panose="020B0502040204020203" pitchFamily="34" charset="0"/>
              </a:rPr>
              <a:t>, applied non-local self-attention to training GANs  </a:t>
            </a:r>
          </a:p>
        </p:txBody>
      </p:sp>
    </p:spTree>
    <p:extLst>
      <p:ext uri="{BB962C8B-B14F-4D97-AF65-F5344CB8AC3E}">
        <p14:creationId xmlns:p14="http://schemas.microsoft.com/office/powerpoint/2010/main" val="737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Non-local self-attention adds non-local behavior to GAN training   </a:t>
                </a:r>
              </a:p>
              <a:p>
                <a:r>
                  <a:rPr lang="en-US" sz="2800" dirty="0">
                    <a:latin typeface="+mn-lt"/>
                    <a:cs typeface="Segoe UI" panose="020B0502040204020203" pitchFamily="34" charset="0"/>
                  </a:rPr>
                  <a:t>Non-local self-attention applied to both discriminator and generator</a:t>
                </a:r>
              </a:p>
              <a:p>
                <a:r>
                  <a:rPr lang="en-US" sz="2800" dirty="0">
                    <a:latin typeface="+mn-lt"/>
                    <a:cs typeface="Segoe UI" panose="020B0502040204020203" pitchFamily="34" charset="0"/>
                  </a:rPr>
                  <a:t>Start with two latent feature spaces,  </a:t>
                </a:r>
                <a14:m>
                  <m:oMath xmlns:m="http://schemas.openxmlformats.org/officeDocument/2006/math">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r>
                          <a:rPr lang="en-US" sz="2800" b="0" i="1" smtClean="0">
                            <a:latin typeface="Cambria Math" panose="02040503050406030204" pitchFamily="18" charset="0"/>
                            <a:cs typeface="Segoe UI" panose="020B0502040204020203" pitchFamily="34" charset="0"/>
                          </a:rPr>
                          <m:t>𝑥</m:t>
                        </m:r>
                      </m:e>
                    </m:d>
                    <m:r>
                      <a:rPr lang="en-US" sz="2800" b="0" i="1" smtClean="0">
                        <a:latin typeface="Cambria Math" panose="02040503050406030204" pitchFamily="18" charset="0"/>
                        <a:cs typeface="Segoe UI" panose="020B0502040204020203" pitchFamily="34" charset="0"/>
                      </a:rPr>
                      <m:t>=</m:t>
                    </m:r>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𝑓</m:t>
                        </m:r>
                      </m:sub>
                    </m:sSub>
                    <m:r>
                      <a:rPr lang="en-US" sz="2800" b="0" i="1" smtClean="0">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and g</a:t>
                </a:r>
                <a14:m>
                  <m:oMath xmlns:m="http://schemas.openxmlformats.org/officeDocument/2006/math">
                    <m:d>
                      <m:dPr>
                        <m:ctrlPr>
                          <a:rPr lang="en-US" sz="2800" i="1">
                            <a:latin typeface="Cambria Math" panose="02040503050406030204" pitchFamily="18" charset="0"/>
                            <a:cs typeface="Segoe UI" panose="020B0502040204020203" pitchFamily="34" charset="0"/>
                          </a:rPr>
                        </m:ctrlPr>
                      </m:dPr>
                      <m:e>
                        <m:r>
                          <a:rPr lang="en-US" sz="2800" i="1">
                            <a:latin typeface="Cambria Math" panose="02040503050406030204" pitchFamily="18" charset="0"/>
                            <a:cs typeface="Segoe UI" panose="020B0502040204020203" pitchFamily="34" charset="0"/>
                          </a:rPr>
                          <m:t>𝑥</m:t>
                        </m:r>
                      </m:e>
                    </m:d>
                    <m:r>
                      <a:rPr lang="en-US" sz="2800" i="1">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𝑔</m:t>
                        </m:r>
                      </m:sub>
                    </m:sSub>
                    <m:r>
                      <a:rPr lang="en-US" sz="2800" i="1">
                        <a:latin typeface="Cambria Math" panose="02040503050406030204" pitchFamily="18" charset="0"/>
                        <a:cs typeface="Segoe UI" panose="020B0502040204020203" pitchFamily="34" charset="0"/>
                      </a:rPr>
                      <m:t>𝑥</m:t>
                    </m:r>
                  </m:oMath>
                </a14:m>
                <a:r>
                  <a:rPr lang="en-US" sz="2800" dirty="0">
                    <a:latin typeface="+mn-lt"/>
                    <a:cs typeface="Segoe UI" panose="020B0502040204020203" pitchFamily="34" charset="0"/>
                  </a:rPr>
                  <a:t> </a:t>
                </a:r>
                <a:r>
                  <a:rPr lang="en-US" sz="2800" dirty="0">
                    <a:latin typeface="+mn-lt"/>
                    <a:cs typeface="Segoe UI Semilight" panose="020B0402040204020203" pitchFamily="34" charset="0"/>
                  </a:rPr>
                  <a:t>for hidden layer activation </a:t>
                </a:r>
                <a:r>
                  <a:rPr lang="en-US" sz="2800" i="1" dirty="0">
                    <a:latin typeface="+mn-lt"/>
                    <a:cs typeface="Segoe UI Semilight" panose="020B0402040204020203" pitchFamily="34" charset="0"/>
                  </a:rPr>
                  <a:t>x</a:t>
                </a:r>
              </a:p>
              <a:p>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𝑓</m:t>
                        </m:r>
                      </m:sub>
                    </m:sSub>
                  </m:oMath>
                </a14:m>
                <a:r>
                  <a:rPr lang="en-US" sz="2800" dirty="0">
                    <a:cs typeface="Segoe UI" panose="020B0502040204020203" pitchFamily="34" charset="0"/>
                  </a:rPr>
                  <a:t> </a:t>
                </a:r>
                <a:r>
                  <a:rPr lang="en-US" sz="2800" dirty="0">
                    <a:latin typeface="+mn-lt"/>
                    <a:cs typeface="Segoe UI" panose="020B0502040204020203" pitchFamily="34" charset="0"/>
                  </a:rPr>
                  <a:t>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cs typeface="Segoe UI" panose="020B0502040204020203" pitchFamily="34" charset="0"/>
                          </a:rPr>
                          <m:t>𝑔</m:t>
                        </m:r>
                      </m:sub>
                    </m:sSub>
                  </m:oMath>
                </a14:m>
                <a:r>
                  <a:rPr lang="en-US" sz="2800" dirty="0">
                    <a:latin typeface="+mn-lt"/>
                    <a:cs typeface="Segoe UI" panose="020B0502040204020203" pitchFamily="34" charset="0"/>
                  </a:rPr>
                  <a:t> and learnable weight tensors   </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15111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Interaction between the latent spaces computed as the inner product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𝑠</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p>
                        <m:sSupPr>
                          <m:ctrlPr>
                            <a:rPr lang="en-US" sz="2800" b="0" i="1" smtClean="0">
                              <a:latin typeface="Cambria Math" panose="02040503050406030204" pitchFamily="18" charset="0"/>
                              <a:cs typeface="Segoe UI" panose="020B0502040204020203" pitchFamily="34" charset="0"/>
                            </a:rPr>
                          </m:ctrlPr>
                        </m:sSupPr>
                        <m:e>
                          <m:r>
                            <a:rPr lang="en-US" sz="2800" b="0" i="1" smtClean="0">
                              <a:latin typeface="Cambria Math" panose="02040503050406030204" pitchFamily="18" charset="0"/>
                              <a:cs typeface="Segoe UI" panose="020B0502040204020203" pitchFamily="34" charset="0"/>
                            </a:rPr>
                            <m:t>𝑓</m:t>
                          </m:r>
                          <m:d>
                            <m:dPr>
                              <m:ctrlPr>
                                <a:rPr lang="en-US" sz="2800" b="0" i="1" smtClean="0">
                                  <a:latin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cs typeface="Segoe UI" panose="020B0502040204020203" pitchFamily="34" charset="0"/>
                                    </a:rPr>
                                    <m:t>𝑖</m:t>
                                  </m:r>
                                </m:sub>
                              </m:sSub>
                            </m:e>
                          </m:d>
                        </m:e>
                        <m:sup>
                          <m:r>
                            <a:rPr lang="en-US" sz="2800" b="0" i="1" smtClean="0">
                              <a:latin typeface="Cambria Math" panose="02040503050406030204" pitchFamily="18" charset="0"/>
                              <a:cs typeface="Segoe UI" panose="020B0502040204020203" pitchFamily="34" charset="0"/>
                            </a:rPr>
                            <m:t>𝑇</m:t>
                          </m:r>
                        </m:sup>
                      </m:sSup>
                      <m:r>
                        <a:rPr lang="en-US" sz="2800" b="0" i="1" smtClean="0">
                          <a:latin typeface="Cambria Math" panose="02040503050406030204" pitchFamily="18" charset="0"/>
                          <a:cs typeface="Segoe UI" panose="020B0502040204020203" pitchFamily="34" charset="0"/>
                        </a:rPr>
                        <m:t>𝑔</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𝑥</m:t>
                              </m:r>
                            </m:e>
                            <m:sub>
                              <m:r>
                                <a:rPr lang="en-US" sz="2800" i="1">
                                  <a:latin typeface="Cambria Math" panose="02040503050406030204" pitchFamily="18" charset="0"/>
                                  <a:cs typeface="Segoe UI" panose="020B0502040204020203" pitchFamily="34" charset="0"/>
                                </a:rPr>
                                <m:t>𝑖</m:t>
                              </m:r>
                            </m:sub>
                          </m:sSub>
                        </m:e>
                      </m:d>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is then:   </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i="1" smtClean="0">
                              <a:latin typeface="Cambria Math" panose="02040503050406030204" pitchFamily="18" charset="0"/>
                              <a:ea typeface="Cambria Math" panose="02040503050406030204" pitchFamily="18" charset="0"/>
                              <a:cs typeface="Segoe UI" panose="020B0502040204020203" pitchFamily="34" charset="0"/>
                            </a:rPr>
                            <m:t>𝛽</m:t>
                          </m:r>
                        </m:e>
                        <m:sub>
                          <m:r>
                            <a:rPr lang="en-US" sz="2800" b="0" i="1" smtClean="0">
                              <a:latin typeface="Cambria Math" panose="02040503050406030204" pitchFamily="18" charset="0"/>
                              <a:cs typeface="Segoe UI" panose="020B0502040204020203" pitchFamily="34" charset="0"/>
                            </a:rPr>
                            <m:t>𝑖</m:t>
                          </m:r>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f>
                        <m:fPr>
                          <m:ctrlPr>
                            <a:rPr lang="en-US" sz="2800" i="1" smtClean="0">
                              <a:latin typeface="Cambria Math" panose="02040503050406030204" pitchFamily="18" charset="0"/>
                              <a:cs typeface="Segoe UI" panose="020B0502040204020203" pitchFamily="34" charset="0"/>
                            </a:rPr>
                          </m:ctrlPr>
                        </m:fPr>
                        <m:num>
                          <m:r>
                            <a:rPr lang="en-US" sz="2800" b="0" i="1" smtClean="0">
                              <a:latin typeface="Cambria Math" panose="02040503050406030204" pitchFamily="18" charset="0"/>
                              <a:cs typeface="Segoe UI" panose="020B0502040204020203" pitchFamily="34" charset="0"/>
                            </a:rPr>
                            <m:t>𝑒𝑥𝑝</m:t>
                          </m:r>
                          <m:d>
                            <m:dPr>
                              <m:ctrlPr>
                                <a:rPr lang="en-US" sz="2800" b="0" i="1" smtClean="0">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num>
                        <m:den>
                          <m:nary>
                            <m:naryPr>
                              <m:chr m:val="∑"/>
                              <m:limLoc m:val="subSup"/>
                              <m:supHide m:val="on"/>
                              <m:ctrlPr>
                                <a:rPr lang="en-US" sz="2800" i="1" smtClean="0">
                                  <a:latin typeface="Cambria Math" panose="02040503050406030204" pitchFamily="18" charset="0"/>
                                  <a:cs typeface="Segoe UI" panose="020B0502040204020203" pitchFamily="34" charset="0"/>
                                </a:rPr>
                              </m:ctrlPr>
                            </m:naryPr>
                            <m:sub>
                              <m:r>
                                <m:rPr>
                                  <m:brk m:alnAt="9"/>
                                </m:rPr>
                                <a:rPr lang="en-US" sz="2800" b="0" i="1" smtClean="0">
                                  <a:latin typeface="Cambria Math" panose="02040503050406030204" pitchFamily="18" charset="0"/>
                                  <a:cs typeface="Segoe UI" panose="020B0502040204020203" pitchFamily="34" charset="0"/>
                                </a:rPr>
                                <m:t>𝑖</m:t>
                              </m:r>
                            </m:sub>
                            <m:sup/>
                            <m:e>
                              <m:r>
                                <a:rPr lang="en-US" sz="2800" i="1">
                                  <a:latin typeface="Cambria Math" panose="02040503050406030204" pitchFamily="18" charset="0"/>
                                  <a:cs typeface="Segoe UI" panose="020B0502040204020203" pitchFamily="34" charset="0"/>
                                </a:rPr>
                                <m:t>𝑒𝑥𝑝</m:t>
                              </m:r>
                              <m:d>
                                <m:dPr>
                                  <m:ctrlPr>
                                    <a:rPr lang="en-US" sz="2800" i="1">
                                      <a:latin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𝑠</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e>
                              </m:d>
                            </m:e>
                          </m:nary>
                        </m:den>
                      </m:f>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Attention probability is determined by the </a:t>
                </a:r>
                <a:r>
                  <a:rPr lang="en-US" sz="2800" dirty="0" err="1">
                    <a:latin typeface="+mn-lt"/>
                    <a:cs typeface="Segoe UI" panose="020B0502040204020203" pitchFamily="34" charset="0"/>
                  </a:rPr>
                  <a:t>softmax</a:t>
                </a:r>
                <a:r>
                  <a:rPr lang="en-US" sz="2800" dirty="0">
                    <a:latin typeface="+mn-lt"/>
                    <a:cs typeface="Segoe UI" panose="020B0502040204020203" pitchFamily="34" charset="0"/>
                  </a:rPr>
                  <a:t> activation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9716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Images of real-world scenes have a significant spatial extent</a:t>
                </a:r>
              </a:p>
              <a:p>
                <a:r>
                  <a:rPr lang="en-US" sz="2800" dirty="0">
                    <a:latin typeface="+mn-lt"/>
                    <a:cs typeface="Segoe UI" panose="020B0502040204020203" pitchFamily="34" charset="0"/>
                  </a:rPr>
                  <a:t>The extent the model attends to location </a:t>
                </a:r>
                <a:r>
                  <a:rPr lang="en-US" sz="2800" i="1" dirty="0" err="1">
                    <a:latin typeface="+mn-lt"/>
                    <a:cs typeface="Segoe UI" panose="020B0502040204020203" pitchFamily="34" charset="0"/>
                  </a:rPr>
                  <a:t>i</a:t>
                </a:r>
                <a:r>
                  <a:rPr lang="en-US" sz="2800" dirty="0">
                    <a:latin typeface="+mn-lt"/>
                    <a:cs typeface="Segoe UI" panose="020B0502040204020203" pitchFamily="34" charset="0"/>
                  </a:rPr>
                  <a:t> when synthesizing location </a:t>
                </a:r>
                <a:r>
                  <a:rPr lang="en-US" sz="2800" i="1" dirty="0">
                    <a:latin typeface="+mn-lt"/>
                    <a:cs typeface="Segoe UI" panose="020B0502040204020203" pitchFamily="34" charset="0"/>
                  </a:rPr>
                  <a:t>j</a:t>
                </a:r>
                <a:r>
                  <a:rPr lang="en-US" sz="2800" dirty="0">
                    <a:latin typeface="+mn-lt"/>
                    <a:cs typeface="Segoe UI" panose="020B0502040204020203" pitchFamily="34" charset="0"/>
                  </a:rPr>
                  <a:t>,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oMath>
                </a14:m>
                <a:endParaRPr lang="en-US" sz="2800" dirty="0">
                  <a:latin typeface="+mn-lt"/>
                  <a:cs typeface="Segoe UI" panose="020B0502040204020203" pitchFamily="34" charset="0"/>
                </a:endParaRPr>
              </a:p>
              <a:p>
                <a:r>
                  <a:rPr lang="en-US" sz="2800" dirty="0">
                    <a:latin typeface="+mn-lt"/>
                    <a:cs typeface="Segoe UI" panose="020B0502040204020203" pitchFamily="34" charset="0"/>
                  </a:rPr>
                  <a:t>Output of attention layers is </a:t>
                </a:r>
                <a14:m>
                  <m:oMath xmlns:m="http://schemas.openxmlformats.org/officeDocument/2006/math">
                    <m:r>
                      <a:rPr lang="en-US" sz="2800" b="1" i="1" dirty="0" smtClean="0">
                        <a:latin typeface="Cambria Math" panose="02040503050406030204" pitchFamily="18" charset="0"/>
                        <a:ea typeface="Cambria Math" panose="02040503050406030204" pitchFamily="18" charset="0"/>
                        <a:cs typeface="Segoe UI" panose="020B0502040204020203" pitchFamily="34" charset="0"/>
                      </a:rPr>
                      <m:t>𝒐</m:t>
                    </m:r>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d>
                      <m:d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dirty="0"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1</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2,</m:t>
                            </m:r>
                          </m:sub>
                        </m:s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dirty="0">
                                <a:latin typeface="Cambria Math" panose="02040503050406030204" pitchFamily="18" charset="0"/>
                                <a:ea typeface="Cambria Math" panose="02040503050406030204" pitchFamily="18" charset="0"/>
                                <a:cs typeface="Segoe UI" panose="020B0502040204020203" pitchFamily="34" charset="0"/>
                              </a:rPr>
                            </m:ctrlPr>
                          </m:sSubPr>
                          <m:e>
                            <m:r>
                              <a:rPr lang="en-US" sz="2800" i="1" dirty="0">
                                <a:latin typeface="Cambria Math" panose="02040503050406030204" pitchFamily="18" charset="0"/>
                                <a:ea typeface="Cambria Math" panose="02040503050406030204" pitchFamily="18" charset="0"/>
                                <a:cs typeface="Segoe UI" panose="020B0502040204020203" pitchFamily="34" charset="0"/>
                              </a:rPr>
                              <m:t>𝑜</m:t>
                            </m:r>
                          </m:e>
                          <m:sub>
                            <m:r>
                              <a:rPr lang="en-US" sz="2800" b="0" i="1" dirty="0" smtClean="0">
                                <a:latin typeface="Cambria Math" panose="02040503050406030204" pitchFamily="18" charset="0"/>
                                <a:ea typeface="Cambria Math" panose="02040503050406030204" pitchFamily="18" charset="0"/>
                                <a:cs typeface="Segoe UI" panose="020B0502040204020203" pitchFamily="34" charset="0"/>
                              </a:rPr>
                              <m:t>𝑛</m:t>
                            </m:r>
                          </m:sub>
                        </m:sSub>
                      </m:e>
                    </m:d>
                  </m:oMath>
                </a14:m>
                <a:r>
                  <a:rPr lang="en-US" sz="2800" dirty="0">
                    <a:latin typeface="+mn-lt"/>
                    <a:cs typeface="Segoe UI" panose="020B0502040204020203" pitchFamily="34" charset="0"/>
                  </a:rPr>
                  <a:t>, with learnable weight tensors,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oMath>
                </a14:m>
                <a:r>
                  <a:rPr lang="en-US" sz="2800" dirty="0">
                    <a:latin typeface="+mn-lt"/>
                    <a:cs typeface="Segoe UI" panose="020B0502040204020203" pitchFamily="34" charset="0"/>
                  </a:rPr>
                  <a:t> and </a:t>
                </a:r>
                <a14:m>
                  <m:oMath xmlns:m="http://schemas.openxmlformats.org/officeDocument/2006/math">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oMath>
                </a14:m>
                <a:r>
                  <a:rPr lang="en-US" sz="2800" dirty="0">
                    <a:latin typeface="+mn-lt"/>
                    <a:cs typeface="Segoe UI" panose="020B0502040204020203"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𝑜</m:t>
                          </m:r>
                        </m:e>
                        <m:sub>
                          <m:r>
                            <a:rPr lang="en-US" sz="2800" b="0" i="1" smtClean="0">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𝜈</m:t>
                      </m:r>
                      <m:nary>
                        <m:naryPr>
                          <m:chr m:val="∑"/>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naryPr>
                        <m:sub>
                          <m:r>
                            <m:rPr>
                              <m:brk m:alnAt="23"/>
                            </m:rP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r>
                            <a:rPr lang="en-US" sz="2800" b="0" i="1" smtClean="0">
                              <a:latin typeface="Cambria Math" panose="02040503050406030204" pitchFamily="18" charset="0"/>
                              <a:ea typeface="Cambria Math" panose="02040503050406030204" pitchFamily="18" charset="0"/>
                              <a:cs typeface="Segoe UI" panose="020B0502040204020203" pitchFamily="34" charset="0"/>
                            </a:rPr>
                            <m:t>=1</m:t>
                          </m:r>
                        </m:sub>
                        <m:sup>
                          <m:r>
                            <a:rPr lang="en-US" sz="2800" b="0" i="1" smtClean="0">
                              <a:latin typeface="Cambria Math" panose="02040503050406030204" pitchFamily="18" charset="0"/>
                              <a:ea typeface="Cambria Math" panose="02040503050406030204" pitchFamily="18" charset="0"/>
                              <a:cs typeface="Segoe UI" panose="020B0502040204020203" pitchFamily="34" charset="0"/>
                            </a:rPr>
                            <m:t>𝑛</m:t>
                          </m:r>
                        </m:sup>
                        <m:e>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𝛽</m:t>
                              </m:r>
                            </m:e>
                            <m:sub>
                              <m:r>
                                <a:rPr lang="en-US" sz="2800" i="1">
                                  <a:latin typeface="Cambria Math" panose="02040503050406030204" pitchFamily="18" charset="0"/>
                                  <a:cs typeface="Segoe UI" panose="020B0502040204020203" pitchFamily="34" charset="0"/>
                                </a:rPr>
                                <m:t>𝑖</m:t>
                              </m:r>
                              <m:r>
                                <a:rPr lang="en-US" sz="2800" i="1">
                                  <a:latin typeface="Cambria Math" panose="02040503050406030204" pitchFamily="18" charset="0"/>
                                  <a:cs typeface="Segoe UI" panose="020B0502040204020203" pitchFamily="34" charset="0"/>
                                </a:rPr>
                                <m:t>,</m:t>
                              </m:r>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sz="2800" b="0" i="1" smtClean="0">
                                      <a:latin typeface="Cambria Math" panose="02040503050406030204" pitchFamily="18" charset="0"/>
                                      <a:ea typeface="Cambria Math" panose="02040503050406030204" pitchFamily="18" charset="0"/>
                                      <a:cs typeface="Segoe UI" panose="020B0502040204020203" pitchFamily="34" charset="0"/>
                                    </a:rPr>
                                    <m:t>𝑖</m:t>
                                  </m:r>
                                </m:sub>
                              </m:sSub>
                            </m:e>
                          </m:d>
                        </m:e>
                      </m:nary>
                      <m:r>
                        <a:rPr lang="en-US" sz="2800" i="1">
                          <a:latin typeface="Cambria Math" panose="02040503050406030204" pitchFamily="18" charset="0"/>
                          <a:ea typeface="Cambria Math" panose="02040503050406030204" pitchFamily="18" charset="0"/>
                          <a:cs typeface="Segoe UI" panose="020B0502040204020203" pitchFamily="34" charset="0"/>
                        </a:rPr>
                        <m:t>,</m:t>
                      </m:r>
                      <m:r>
                        <a:rPr lang="en-US" sz="2800" b="0" i="1" smtClean="0">
                          <a:latin typeface="Cambria Math" panose="02040503050406030204" pitchFamily="18" charset="0"/>
                          <a:ea typeface="Cambria Math" panose="02040503050406030204" pitchFamily="18" charset="0"/>
                          <a:cs typeface="Segoe UI" panose="020B0502040204020203" pitchFamily="34" charset="0"/>
                        </a:rPr>
                        <m:t>  </m:t>
                      </m:r>
                      <m:r>
                        <a:rPr lang="en-US" sz="2800" i="1">
                          <a:latin typeface="Cambria Math" panose="02040503050406030204" pitchFamily="18" charset="0"/>
                          <a:ea typeface="Cambria Math" panose="02040503050406030204" pitchFamily="18" charset="0"/>
                          <a:cs typeface="Segoe UI" panose="020B0502040204020203" pitchFamily="34" charset="0"/>
                        </a:rPr>
                        <m:t>𝜈</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i="1">
                              <a:latin typeface="Cambria Math" panose="02040503050406030204" pitchFamily="18" charset="0"/>
                              <a:ea typeface="Cambria Math" panose="02040503050406030204" pitchFamily="18" charset="0"/>
                              <a:cs typeface="Segoe UI" panose="020B0502040204020203" pitchFamily="34" charset="0"/>
                            </a:rPr>
                            <m:t>𝜈</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r>
                        <a:rPr lang="en-US" sz="2800" i="1">
                          <a:latin typeface="Cambria Math" panose="02040503050406030204" pitchFamily="18" charset="0"/>
                          <a:ea typeface="Cambria Math" panose="02040503050406030204" pitchFamily="18" charset="0"/>
                          <a:cs typeface="Segoe UI" panose="020B0502040204020203" pitchFamily="34" charset="0"/>
                        </a:rPr>
                        <m:t>,  </m:t>
                      </m:r>
                      <m:r>
                        <a:rPr lang="en-US" sz="2800" b="0" i="1" smtClean="0">
                          <a:latin typeface="Cambria Math" panose="02040503050406030204" pitchFamily="18" charset="0"/>
                          <a:ea typeface="Cambria Math" panose="02040503050406030204" pitchFamily="18" charset="0"/>
                          <a:cs typeface="Segoe UI" panose="020B0502040204020203" pitchFamily="34" charset="0"/>
                        </a:rPr>
                        <m:t>h</m:t>
                      </m:r>
                      <m:d>
                        <m:dPr>
                          <m:ctrlPr>
                            <a:rPr lang="en-US" sz="2800" i="1">
                              <a:latin typeface="Cambria Math" panose="02040503050406030204" pitchFamily="18" charset="0"/>
                              <a:ea typeface="Cambria Math" panose="02040503050406030204" pitchFamily="18" charset="0"/>
                              <a:cs typeface="Segoe UI" panose="020B0502040204020203" pitchFamily="34" charset="0"/>
                            </a:rPr>
                          </m:ctrlPr>
                        </m:dPr>
                        <m:e>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e>
                      </m:d>
                      <m:r>
                        <a:rPr lang="en-US" sz="2800" i="1">
                          <a:latin typeface="Cambria Math" panose="02040503050406030204" pitchFamily="18" charset="0"/>
                          <a:ea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𝑊</m:t>
                          </m:r>
                        </m:e>
                        <m:sub>
                          <m:r>
                            <a:rPr lang="en-US" sz="2800" b="0" i="1" smtClean="0">
                              <a:latin typeface="Cambria Math" panose="02040503050406030204" pitchFamily="18" charset="0"/>
                              <a:cs typeface="Segoe UI" panose="020B0502040204020203" pitchFamily="34" charset="0"/>
                            </a:rPr>
                            <m:t>h</m:t>
                          </m:r>
                        </m:sub>
                      </m:sSub>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r>
                  <a:rPr lang="en-US" sz="2800" dirty="0">
                    <a:latin typeface="+mn-lt"/>
                    <a:cs typeface="Segoe UI" panose="020B0502040204020203" pitchFamily="34" charset="0"/>
                  </a:rPr>
                  <a:t>And the output of the GAN, , given learnable parameter, </a:t>
                </a:r>
                <a14:m>
                  <m:oMath xmlns:m="http://schemas.openxmlformats.org/officeDocument/2006/math">
                    <m:r>
                      <a:rPr lang="en-US" sz="2800" i="1" smtClean="0">
                        <a:latin typeface="Cambria Math" panose="02040503050406030204" pitchFamily="18" charset="0"/>
                        <a:ea typeface="Cambria Math" panose="02040503050406030204" pitchFamily="18" charset="0"/>
                        <a:cs typeface="Segoe UI" panose="020B0502040204020203" pitchFamily="34" charset="0"/>
                      </a:rPr>
                      <m:t>𝛾</m:t>
                    </m:r>
                  </m:oMath>
                </a14:m>
                <a:r>
                  <a:rPr lang="en-US" sz="2800" dirty="0">
                    <a:latin typeface="+mn-lt"/>
                    <a:cs typeface="Segoe UI" panose="020B0502040204020203" pitchFamily="34" charset="0"/>
                  </a:rPr>
                  <a:t>, is:</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cs typeface="Segoe UI" panose="020B0502040204020203" pitchFamily="34" charset="0"/>
                            </a:rPr>
                          </m:ctrlPr>
                        </m:sSubPr>
                        <m:e>
                          <m:r>
                            <a:rPr lang="en-US" sz="2800" b="0" i="1" smtClean="0">
                              <a:latin typeface="Cambria Math" panose="02040503050406030204" pitchFamily="18" charset="0"/>
                              <a:cs typeface="Segoe UI" panose="020B0502040204020203" pitchFamily="34" charset="0"/>
                            </a:rPr>
                            <m:t>𝑦</m:t>
                          </m:r>
                        </m:e>
                        <m:sub>
                          <m:r>
                            <a:rPr lang="en-US" sz="2800" b="0" i="1" smtClean="0">
                              <a:latin typeface="Cambria Math" panose="02040503050406030204" pitchFamily="18" charset="0"/>
                              <a:cs typeface="Segoe UI" panose="020B0502040204020203" pitchFamily="34" charset="0"/>
                            </a:rPr>
                            <m:t>𝑖</m:t>
                          </m:r>
                        </m:sub>
                      </m:sSub>
                      <m:r>
                        <a:rPr lang="en-US" sz="2800" b="0" i="1" smtClean="0">
                          <a:latin typeface="Cambria Math" panose="02040503050406030204" pitchFamily="18" charset="0"/>
                          <a:cs typeface="Segoe UI" panose="020B0502040204020203" pitchFamily="34" charset="0"/>
                        </a:rPr>
                        <m:t>=</m:t>
                      </m:r>
                      <m:r>
                        <a:rPr lang="en-US" sz="2800" i="1">
                          <a:latin typeface="Cambria Math" panose="02040503050406030204" pitchFamily="18" charset="0"/>
                          <a:ea typeface="Cambria Math" panose="02040503050406030204" pitchFamily="18" charset="0"/>
                          <a:cs typeface="Segoe UI" panose="020B0502040204020203" pitchFamily="34" charset="0"/>
                        </a:rPr>
                        <m:t>𝛾</m:t>
                      </m:r>
                      <m:sSub>
                        <m:sSubPr>
                          <m:ctrlPr>
                            <a:rPr lang="en-US" sz="2800" i="1">
                              <a:latin typeface="Cambria Math" panose="02040503050406030204" pitchFamily="18" charset="0"/>
                              <a:cs typeface="Segoe UI" panose="020B0502040204020203" pitchFamily="34" charset="0"/>
                            </a:rPr>
                          </m:ctrlPr>
                        </m:sSubPr>
                        <m:e>
                          <m:r>
                            <a:rPr lang="en-US" sz="2800" i="1">
                              <a:latin typeface="Cambria Math" panose="02040503050406030204" pitchFamily="18" charset="0"/>
                              <a:cs typeface="Segoe UI" panose="020B0502040204020203" pitchFamily="34" charset="0"/>
                            </a:rPr>
                            <m:t>𝑜</m:t>
                          </m:r>
                        </m:e>
                        <m:sub>
                          <m:r>
                            <a:rPr lang="en-US" sz="2800" i="1">
                              <a:latin typeface="Cambria Math" panose="02040503050406030204" pitchFamily="18" charset="0"/>
                              <a:cs typeface="Segoe UI" panose="020B0502040204020203" pitchFamily="34" charset="0"/>
                            </a:rPr>
                            <m:t>𝑗</m:t>
                          </m:r>
                        </m:sub>
                      </m:sSub>
                      <m:r>
                        <a:rPr lang="en-US" sz="2800" b="0" i="1" smtClean="0">
                          <a:latin typeface="Cambria Math" panose="02040503050406030204" pitchFamily="18" charset="0"/>
                          <a:cs typeface="Segoe UI" panose="020B0502040204020203" pitchFamily="34" charset="0"/>
                        </a:rPr>
                        <m:t>+</m:t>
                      </m:r>
                      <m:sSub>
                        <m:sSubPr>
                          <m:ctrlPr>
                            <a:rPr lang="en-US" sz="2800" i="1">
                              <a:latin typeface="Cambria Math" panose="02040503050406030204" pitchFamily="18" charset="0"/>
                              <a:ea typeface="Cambria Math" panose="02040503050406030204" pitchFamily="18" charset="0"/>
                              <a:cs typeface="Segoe UI" panose="020B0502040204020203" pitchFamily="34" charset="0"/>
                            </a:rPr>
                          </m:ctrlPr>
                        </m:sSubPr>
                        <m:e>
                          <m:r>
                            <a:rPr lang="en-US" sz="2800" i="1">
                              <a:latin typeface="Cambria Math" panose="02040503050406030204" pitchFamily="18" charset="0"/>
                              <a:ea typeface="Cambria Math" panose="02040503050406030204" pitchFamily="18" charset="0"/>
                              <a:cs typeface="Segoe UI" panose="020B0502040204020203" pitchFamily="34" charset="0"/>
                            </a:rPr>
                            <m:t>𝑥</m:t>
                          </m:r>
                        </m:e>
                        <m:sub>
                          <m:r>
                            <a:rPr lang="en-US" sz="2800" i="1">
                              <a:latin typeface="Cambria Math" panose="02040503050406030204" pitchFamily="18" charset="0"/>
                              <a:ea typeface="Cambria Math" panose="02040503050406030204" pitchFamily="18" charset="0"/>
                              <a:cs typeface="Segoe UI" panose="020B0502040204020203" pitchFamily="34" charset="0"/>
                            </a:rPr>
                            <m:t>𝑖</m:t>
                          </m:r>
                        </m:sub>
                      </m:sSub>
                    </m:oMath>
                  </m:oMathPara>
                </a14:m>
                <a:endParaRPr lang="en-US" sz="2800" dirty="0">
                  <a:latin typeface="+mn-lt"/>
                  <a:cs typeface="Segoe UI" panose="020B0502040204020203" pitchFamily="34" charset="0"/>
                </a:endParaRPr>
              </a:p>
              <a:p>
                <a:endParaRPr lang="en-US" sz="2800" dirty="0">
                  <a:latin typeface="+mn-lt"/>
                  <a:cs typeface="Segoe UI" panose="020B0502040204020203" pitchFamily="34" charset="0"/>
                </a:endParaRPr>
              </a:p>
            </p:txBody>
          </p:sp>
        </mc:Choice>
        <mc:Fallback xmlns="">
          <p:sp>
            <p:nvSpPr>
              <p:cNvPr id="3" name="Content Placeholder 2">
                <a:extLst>
                  <a:ext uri="{FF2B5EF4-FFF2-40B4-BE49-F238E27FC236}">
                    <a16:creationId xmlns:a16="http://schemas.microsoft.com/office/drawing/2014/main" id="{16D79349-62D4-418A-8328-7BCEB2B0A95B}"/>
                  </a:ext>
                </a:extLst>
              </p:cNvPr>
              <p:cNvSpPr>
                <a:spLocks noGrp="1" noRot="1" noChangeAspect="1" noMove="1" noResize="1" noEditPoints="1" noAdjustHandles="1" noChangeArrowheads="1" noChangeShapeType="1" noTextEdit="1"/>
              </p:cNvSpPr>
              <p:nvPr>
                <p:ph sz="quarter" idx="10"/>
              </p:nvPr>
            </p:nvSpPr>
            <p:spPr>
              <a:xfrm>
                <a:off x="379514" y="815715"/>
                <a:ext cx="11525250" cy="5570012"/>
              </a:xfrm>
              <a:blipFill>
                <a:blip r:embed="rId3"/>
                <a:stretch>
                  <a:fillRect l="-1058" t="-1094"/>
                </a:stretch>
              </a:blipFill>
            </p:spPr>
            <p:txBody>
              <a:bodyPr/>
              <a:lstStyle/>
              <a:p>
                <a:r>
                  <a:rPr lang="en-US">
                    <a:noFill/>
                  </a:rPr>
                  <a:t> </a:t>
                </a:r>
              </a:p>
            </p:txBody>
          </p:sp>
        </mc:Fallback>
      </mc:AlternateContent>
    </p:spTree>
    <p:extLst>
      <p:ext uri="{BB962C8B-B14F-4D97-AF65-F5344CB8AC3E}">
        <p14:creationId xmlns:p14="http://schemas.microsoft.com/office/powerpoint/2010/main" val="39404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Flow-Based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629813" y="2794437"/>
            <a:ext cx="10515600" cy="3944680"/>
          </a:xfrm>
        </p:spPr>
        <p:txBody>
          <a:bodyPr>
            <a:normAutofit/>
          </a:bodyPr>
          <a:lstStyle/>
          <a:p>
            <a:pPr marL="0" indent="0">
              <a:buNone/>
            </a:pPr>
            <a:r>
              <a:rPr lang="en-US" dirty="0"/>
              <a:t>Flow-based models……………………………..</a:t>
            </a:r>
          </a:p>
          <a:p>
            <a:r>
              <a:rPr lang="en-US" dirty="0"/>
              <a:t>……………..</a:t>
            </a:r>
          </a:p>
          <a:p>
            <a:endParaRPr lang="en-US" dirty="0"/>
          </a:p>
        </p:txBody>
      </p:sp>
      <p:pic>
        <p:nvPicPr>
          <p:cNvPr id="6" name="Picture 5">
            <a:extLst>
              <a:ext uri="{FF2B5EF4-FFF2-40B4-BE49-F238E27FC236}">
                <a16:creationId xmlns:a16="http://schemas.microsoft.com/office/drawing/2014/main" id="{56838432-67BA-37DA-FA65-52522082B795}"/>
              </a:ext>
            </a:extLst>
          </p:cNvPr>
          <p:cNvPicPr>
            <a:picLocks noChangeAspect="1"/>
          </p:cNvPicPr>
          <p:nvPr/>
        </p:nvPicPr>
        <p:blipFill>
          <a:blip r:embed="rId2"/>
          <a:stretch>
            <a:fillRect/>
          </a:stretch>
        </p:blipFill>
        <p:spPr>
          <a:xfrm>
            <a:off x="789301" y="1148494"/>
            <a:ext cx="9855420" cy="1509646"/>
          </a:xfrm>
          <a:prstGeom prst="rect">
            <a:avLst/>
          </a:prstGeom>
        </p:spPr>
      </p:pic>
    </p:spTree>
    <p:extLst>
      <p:ext uri="{BB962C8B-B14F-4D97-AF65-F5344CB8AC3E}">
        <p14:creationId xmlns:p14="http://schemas.microsoft.com/office/powerpoint/2010/main" val="28170162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Architecture of SA-GAN</a:t>
            </a:r>
          </a:p>
        </p:txBody>
      </p:sp>
      <p:pic>
        <p:nvPicPr>
          <p:cNvPr id="5" name="Picture 4">
            <a:extLst>
              <a:ext uri="{FF2B5EF4-FFF2-40B4-BE49-F238E27FC236}">
                <a16:creationId xmlns:a16="http://schemas.microsoft.com/office/drawing/2014/main" id="{4463E1D3-7321-42D8-ADD4-ED19BF54730A}"/>
              </a:ext>
            </a:extLst>
          </p:cNvPr>
          <p:cNvPicPr>
            <a:picLocks noChangeAspect="1"/>
          </p:cNvPicPr>
          <p:nvPr/>
        </p:nvPicPr>
        <p:blipFill>
          <a:blip r:embed="rId3"/>
          <a:stretch>
            <a:fillRect/>
          </a:stretch>
        </p:blipFill>
        <p:spPr>
          <a:xfrm>
            <a:off x="859063" y="1533675"/>
            <a:ext cx="11180049" cy="4097867"/>
          </a:xfrm>
          <a:prstGeom prst="rect">
            <a:avLst/>
          </a:prstGeom>
        </p:spPr>
      </p:pic>
    </p:spTree>
    <p:extLst>
      <p:ext uri="{BB962C8B-B14F-4D97-AF65-F5344CB8AC3E}">
        <p14:creationId xmlns:p14="http://schemas.microsoft.com/office/powerpoint/2010/main" val="41350861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Convergence properties of SA-GANs</a:t>
            </a:r>
          </a:p>
        </p:txBody>
      </p:sp>
      <p:pic>
        <p:nvPicPr>
          <p:cNvPr id="6" name="Picture 5">
            <a:extLst>
              <a:ext uri="{FF2B5EF4-FFF2-40B4-BE49-F238E27FC236}">
                <a16:creationId xmlns:a16="http://schemas.microsoft.com/office/drawing/2014/main" id="{182F118F-52E1-4528-BD69-113A0E50CC9C}"/>
              </a:ext>
            </a:extLst>
          </p:cNvPr>
          <p:cNvPicPr>
            <a:picLocks noChangeAspect="1"/>
          </p:cNvPicPr>
          <p:nvPr/>
        </p:nvPicPr>
        <p:blipFill>
          <a:blip r:embed="rId3"/>
          <a:stretch>
            <a:fillRect/>
          </a:stretch>
        </p:blipFill>
        <p:spPr>
          <a:xfrm>
            <a:off x="1548498" y="1348025"/>
            <a:ext cx="8659883" cy="5366463"/>
          </a:xfrm>
          <a:prstGeom prst="rect">
            <a:avLst/>
          </a:prstGeom>
        </p:spPr>
      </p:pic>
    </p:spTree>
    <p:extLst>
      <p:ext uri="{BB962C8B-B14F-4D97-AF65-F5344CB8AC3E}">
        <p14:creationId xmlns:p14="http://schemas.microsoft.com/office/powerpoint/2010/main" val="32944478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3A2-598A-4DD7-80C8-28094305E690}"/>
              </a:ext>
            </a:extLst>
          </p:cNvPr>
          <p:cNvSpPr>
            <a:spLocks noGrp="1"/>
          </p:cNvSpPr>
          <p:nvPr>
            <p:ph type="title"/>
          </p:nvPr>
        </p:nvSpPr>
        <p:spPr>
          <a:xfrm>
            <a:off x="379514" y="182216"/>
            <a:ext cx="11524432" cy="633498"/>
          </a:xfrm>
        </p:spPr>
        <p:txBody>
          <a:bodyPr>
            <a:normAutofit/>
          </a:bodyPr>
          <a:lstStyle/>
          <a:p>
            <a:r>
              <a:rPr lang="en-US" sz="4000" dirty="0">
                <a:latin typeface="Segoe UI" panose="020B0502040204020203" pitchFamily="34" charset="0"/>
                <a:cs typeface="Segoe UI" panose="020B0502040204020203" pitchFamily="34" charset="0"/>
              </a:rPr>
              <a:t>Self-attention GAN</a:t>
            </a:r>
          </a:p>
        </p:txBody>
      </p:sp>
      <p:sp>
        <p:nvSpPr>
          <p:cNvPr id="3" name="Content Placeholder 2">
            <a:extLst>
              <a:ext uri="{FF2B5EF4-FFF2-40B4-BE49-F238E27FC236}">
                <a16:creationId xmlns:a16="http://schemas.microsoft.com/office/drawing/2014/main" id="{16D79349-62D4-418A-8328-7BCEB2B0A95B}"/>
              </a:ext>
            </a:extLst>
          </p:cNvPr>
          <p:cNvSpPr>
            <a:spLocks noGrp="1"/>
          </p:cNvSpPr>
          <p:nvPr>
            <p:ph sz="quarter" idx="10"/>
          </p:nvPr>
        </p:nvSpPr>
        <p:spPr>
          <a:xfrm>
            <a:off x="379514" y="815715"/>
            <a:ext cx="11525250" cy="5570012"/>
          </a:xfrm>
        </p:spPr>
        <p:txBody>
          <a:bodyPr/>
          <a:lstStyle/>
          <a:p>
            <a:pPr marL="0" indent="0">
              <a:buNone/>
            </a:pPr>
            <a:r>
              <a:rPr lang="en-US" sz="2800" dirty="0">
                <a:latin typeface="+mn-lt"/>
                <a:cs typeface="Segoe UI" panose="020B0502040204020203" pitchFamily="34" charset="0"/>
              </a:rPr>
              <a:t>128x128 images generated by SA-GAN – FID of SA-GAN and SN-GAN shown</a:t>
            </a:r>
          </a:p>
        </p:txBody>
      </p:sp>
      <p:pic>
        <p:nvPicPr>
          <p:cNvPr id="8" name="Picture 7">
            <a:extLst>
              <a:ext uri="{FF2B5EF4-FFF2-40B4-BE49-F238E27FC236}">
                <a16:creationId xmlns:a16="http://schemas.microsoft.com/office/drawing/2014/main" id="{15274E71-871F-44DD-8B6B-0B16828F2847}"/>
              </a:ext>
            </a:extLst>
          </p:cNvPr>
          <p:cNvPicPr>
            <a:picLocks noChangeAspect="1"/>
          </p:cNvPicPr>
          <p:nvPr/>
        </p:nvPicPr>
        <p:blipFill>
          <a:blip r:embed="rId3"/>
          <a:stretch>
            <a:fillRect/>
          </a:stretch>
        </p:blipFill>
        <p:spPr>
          <a:xfrm>
            <a:off x="258691" y="1428332"/>
            <a:ext cx="11674617" cy="5374029"/>
          </a:xfrm>
          <a:prstGeom prst="rect">
            <a:avLst/>
          </a:prstGeom>
        </p:spPr>
      </p:pic>
    </p:spTree>
    <p:extLst>
      <p:ext uri="{BB962C8B-B14F-4D97-AF65-F5344CB8AC3E}">
        <p14:creationId xmlns:p14="http://schemas.microsoft.com/office/powerpoint/2010/main" val="59910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6AB4-96EB-434D-8BFC-6697DE744D73}"/>
              </a:ext>
            </a:extLst>
          </p:cNvPr>
          <p:cNvSpPr>
            <a:spLocks noGrp="1"/>
          </p:cNvSpPr>
          <p:nvPr>
            <p:ph type="title"/>
          </p:nvPr>
        </p:nvSpPr>
        <p:spPr>
          <a:xfrm>
            <a:off x="789301" y="140193"/>
            <a:ext cx="10515600" cy="872004"/>
          </a:xfrm>
        </p:spPr>
        <p:txBody>
          <a:bodyPr>
            <a:normAutofit/>
          </a:bodyPr>
          <a:lstStyle/>
          <a:p>
            <a:r>
              <a:rPr lang="en-US" sz="4000" dirty="0">
                <a:latin typeface="+mn-lt"/>
              </a:rPr>
              <a:t>Generative Diffusion Models  </a:t>
            </a:r>
          </a:p>
        </p:txBody>
      </p:sp>
      <p:sp>
        <p:nvSpPr>
          <p:cNvPr id="3" name="Content Placeholder 2">
            <a:extLst>
              <a:ext uri="{FF2B5EF4-FFF2-40B4-BE49-F238E27FC236}">
                <a16:creationId xmlns:a16="http://schemas.microsoft.com/office/drawing/2014/main" id="{4DBC6555-A8E7-4F73-8035-156F702D1410}"/>
              </a:ext>
            </a:extLst>
          </p:cNvPr>
          <p:cNvSpPr>
            <a:spLocks noGrp="1"/>
          </p:cNvSpPr>
          <p:nvPr>
            <p:ph idx="1"/>
          </p:nvPr>
        </p:nvSpPr>
        <p:spPr>
          <a:xfrm>
            <a:off x="789301" y="2429539"/>
            <a:ext cx="10515600" cy="4428461"/>
          </a:xfrm>
        </p:spPr>
        <p:txBody>
          <a:bodyPr>
            <a:normAutofit fontScale="92500" lnSpcReduction="10000"/>
          </a:bodyPr>
          <a:lstStyle/>
          <a:p>
            <a:pPr marL="0" indent="0">
              <a:buNone/>
            </a:pPr>
            <a:r>
              <a:rPr lang="en-US" dirty="0"/>
              <a:t>More recently generative diffusion models have come to dominate generative image models </a:t>
            </a:r>
          </a:p>
          <a:p>
            <a:r>
              <a:rPr lang="en-US" dirty="0"/>
              <a:t>The f</a:t>
            </a:r>
            <a:r>
              <a:rPr lang="en-US" b="1" dirty="0"/>
              <a:t>orward diffusion process </a:t>
            </a:r>
            <a:r>
              <a:rPr lang="en-US" dirty="0"/>
              <a:t>transforms image to random noise   </a:t>
            </a:r>
          </a:p>
          <a:p>
            <a:pPr lvl="1"/>
            <a:r>
              <a:rPr lang="en-US" dirty="0"/>
              <a:t>Diffusion process use small (incremental) steps to simulate a continuous process  </a:t>
            </a:r>
          </a:p>
          <a:p>
            <a:pPr lvl="1"/>
            <a:r>
              <a:rPr lang="en-US" dirty="0"/>
              <a:t>Each diffusion step produces a new latent variable (latent space)  </a:t>
            </a:r>
          </a:p>
          <a:p>
            <a:r>
              <a:rPr lang="en-US" dirty="0"/>
              <a:t>Generative diffusion models use a </a:t>
            </a:r>
            <a:r>
              <a:rPr lang="en-US" b="1" dirty="0"/>
              <a:t>reverse diffusion process </a:t>
            </a:r>
            <a:r>
              <a:rPr lang="en-US" dirty="0"/>
              <a:t>to transform a random noise image    </a:t>
            </a:r>
          </a:p>
          <a:p>
            <a:pPr lvl="1"/>
            <a:r>
              <a:rPr lang="en-US" dirty="0"/>
              <a:t>Reverse process learned by matching forward process  </a:t>
            </a:r>
          </a:p>
          <a:p>
            <a:r>
              <a:rPr lang="en-US" dirty="0"/>
              <a:t>Diffusion process can be constructed from a long stack of VAEs with simplified model assumptions   </a:t>
            </a:r>
          </a:p>
          <a:p>
            <a:pPr lvl="1"/>
            <a:r>
              <a:rPr lang="en-US" dirty="0"/>
              <a:t>Latent space of dimension equal to image space   </a:t>
            </a:r>
          </a:p>
          <a:p>
            <a:pPr lvl="1"/>
            <a:r>
              <a:rPr lang="en-US" dirty="0"/>
              <a:t>Approximates complex image distributions  </a:t>
            </a:r>
          </a:p>
          <a:p>
            <a:endParaRPr lang="en-US" dirty="0"/>
          </a:p>
        </p:txBody>
      </p:sp>
      <p:pic>
        <p:nvPicPr>
          <p:cNvPr id="5" name="Picture 4">
            <a:extLst>
              <a:ext uri="{FF2B5EF4-FFF2-40B4-BE49-F238E27FC236}">
                <a16:creationId xmlns:a16="http://schemas.microsoft.com/office/drawing/2014/main" id="{A2177642-7F4E-6CBB-E29F-DE3D9F12AB82}"/>
              </a:ext>
            </a:extLst>
          </p:cNvPr>
          <p:cNvPicPr>
            <a:picLocks noChangeAspect="1"/>
          </p:cNvPicPr>
          <p:nvPr/>
        </p:nvPicPr>
        <p:blipFill>
          <a:blip r:embed="rId2"/>
          <a:stretch>
            <a:fillRect/>
          </a:stretch>
        </p:blipFill>
        <p:spPr>
          <a:xfrm>
            <a:off x="929468" y="917729"/>
            <a:ext cx="9139565" cy="1386513"/>
          </a:xfrm>
          <a:prstGeom prst="rect">
            <a:avLst/>
          </a:prstGeom>
        </p:spPr>
      </p:pic>
    </p:spTree>
    <p:extLst>
      <p:ext uri="{BB962C8B-B14F-4D97-AF65-F5344CB8AC3E}">
        <p14:creationId xmlns:p14="http://schemas.microsoft.com/office/powerpoint/2010/main" val="427778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14705</TotalTime>
  <Words>4693</Words>
  <Application>Microsoft Office PowerPoint</Application>
  <PresentationFormat>Widescreen</PresentationFormat>
  <Paragraphs>638</Paragraphs>
  <Slides>82</Slides>
  <Notes>42</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82</vt:i4>
      </vt:variant>
    </vt:vector>
  </HeadingPairs>
  <TitlesOfParts>
    <vt:vector size="92" baseType="lpstr">
      <vt:lpstr>-apple-system</vt:lpstr>
      <vt:lpstr>Arial</vt:lpstr>
      <vt:lpstr>Calibri</vt:lpstr>
      <vt:lpstr>Calibri Light</vt:lpstr>
      <vt:lpstr>Cambria Math</vt:lpstr>
      <vt:lpstr>Segoe UI</vt:lpstr>
      <vt:lpstr>Segoe UI Light</vt:lpstr>
      <vt:lpstr>Segoe UI Symbol</vt:lpstr>
      <vt:lpstr>Office Theme</vt:lpstr>
      <vt:lpstr>1_Office Theme</vt:lpstr>
      <vt:lpstr>CSCI E-25 Computer Vision</vt:lpstr>
      <vt:lpstr>Generative Diffusion Models  </vt:lpstr>
      <vt:lpstr>Alternatives to GANs </vt:lpstr>
      <vt:lpstr>Introduction to Generative Diffusion Models</vt:lpstr>
      <vt:lpstr>Introduction to Generative Diffusion Models </vt:lpstr>
      <vt:lpstr>Generative Adversarial Networks, GANs</vt:lpstr>
      <vt:lpstr>Variational Autoencoders, VAEs</vt:lpstr>
      <vt:lpstr>Flow-Based Models   </vt:lpstr>
      <vt:lpstr>Generative Diffusion Models  </vt:lpstr>
      <vt:lpstr>Variational Theory and Evidence Lower Bound </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Theory and the Evidence Lower Bound</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Forward and Reverse Diffusion Processes</vt:lpstr>
      <vt:lpstr>Diffusion Processes    </vt:lpstr>
      <vt:lpstr>Diffusion Processes    </vt:lpstr>
      <vt:lpstr>Diffusion Processes    </vt:lpstr>
      <vt:lpstr>Diffusion Processes    </vt:lpstr>
      <vt:lpstr>Diffusion Processes    </vt:lpstr>
      <vt:lpstr>Variational Approximation</vt:lpstr>
      <vt:lpstr>Variational Approximation     </vt:lpstr>
      <vt:lpstr>Variational Approximation     </vt:lpstr>
      <vt:lpstr>Variational Approximation     </vt:lpstr>
      <vt:lpstr>Variational Approximation     </vt:lpstr>
      <vt:lpstr>Variational Approximation     </vt:lpstr>
      <vt:lpstr>Variational Approximation     </vt:lpstr>
      <vt:lpstr>Loss Functions for GANs</vt:lpstr>
      <vt:lpstr>Loss Functions for Training Neural Networks</vt:lpstr>
      <vt:lpstr>Loss Functions for Training Neural Networks</vt:lpstr>
      <vt:lpstr>The Wasserstein distance metric</vt:lpstr>
      <vt:lpstr>The Wasserstein distance metric</vt:lpstr>
      <vt:lpstr>The Wasserstein distance metric</vt:lpstr>
      <vt:lpstr>PowerPoint Presentation</vt:lpstr>
      <vt:lpstr>The Wasserstein distance metric</vt:lpstr>
      <vt:lpstr>The Wasserstein distance metric</vt:lpstr>
      <vt:lpstr>Evaluation of GAN Models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Evaluation of GANs</vt:lpstr>
      <vt:lpstr>Advances in GAN Models</vt:lpstr>
      <vt:lpstr>Approaches to improved GAN training</vt:lpstr>
      <vt:lpstr>The Conditional GAN</vt:lpstr>
      <vt:lpstr>The Conditional GAN</vt:lpstr>
      <vt:lpstr>The Conditional GAN</vt:lpstr>
      <vt:lpstr>The Conditional GAN</vt:lpstr>
      <vt:lpstr>The Convolutional GAN</vt:lpstr>
      <vt:lpstr>The Convolutional GAN</vt:lpstr>
      <vt:lpstr>The Convolutional GAN</vt:lpstr>
      <vt:lpstr>GANs trained with two time scales </vt:lpstr>
      <vt:lpstr>GANs trained with TTUR</vt:lpstr>
      <vt:lpstr>GANs trained with TTUR</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Spectral normalization of weights</vt:lpstr>
      <vt:lpstr>Self-attention GAN</vt:lpstr>
      <vt:lpstr>Self-attention GAN</vt:lpstr>
      <vt:lpstr>Self-attention GAN</vt:lpstr>
      <vt:lpstr>Self-attention GAN</vt:lpstr>
      <vt:lpstr>Self-attention GAN</vt:lpstr>
      <vt:lpstr>Self-attention GAN</vt:lpstr>
      <vt:lpstr>Self-attention GAN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Elston</dc:creator>
  <cp:lastModifiedBy>Stephen Elston</cp:lastModifiedBy>
  <cp:revision>433</cp:revision>
  <dcterms:created xsi:type="dcterms:W3CDTF">2018-12-31T16:25:12Z</dcterms:created>
  <dcterms:modified xsi:type="dcterms:W3CDTF">2024-01-11T20:55:10Z</dcterms:modified>
</cp:coreProperties>
</file>